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344" r:id="rId3"/>
    <p:sldId id="258" r:id="rId4"/>
    <p:sldId id="345" r:id="rId5"/>
    <p:sldId id="346" r:id="rId6"/>
    <p:sldId id="347" r:id="rId7"/>
    <p:sldId id="348" r:id="rId8"/>
    <p:sldId id="349" r:id="rId9"/>
    <p:sldId id="350" r:id="rId10"/>
    <p:sldId id="351" r:id="rId11"/>
    <p:sldId id="352" r:id="rId12"/>
    <p:sldId id="353" r:id="rId13"/>
    <p:sldId id="354" r:id="rId14"/>
    <p:sldId id="273" r:id="rId15"/>
    <p:sldId id="333" r:id="rId16"/>
    <p:sldId id="355" r:id="rId17"/>
    <p:sldId id="356" r:id="rId18"/>
    <p:sldId id="357" r:id="rId19"/>
    <p:sldId id="365" r:id="rId20"/>
    <p:sldId id="359" r:id="rId21"/>
    <p:sldId id="360" r:id="rId22"/>
    <p:sldId id="361" r:id="rId23"/>
    <p:sldId id="362" r:id="rId24"/>
    <p:sldId id="363" r:id="rId25"/>
    <p:sldId id="364" r:id="rId26"/>
    <p:sldId id="366" r:id="rId27"/>
    <p:sldId id="335" r:id="rId28"/>
    <p:sldId id="337" r:id="rId29"/>
    <p:sldId id="338" r:id="rId30"/>
    <p:sldId id="339" r:id="rId31"/>
    <p:sldId id="340" r:id="rId32"/>
    <p:sldId id="341" r:id="rId33"/>
    <p:sldId id="342" r:id="rId34"/>
    <p:sldId id="343" r:id="rId35"/>
    <p:sldId id="367" r:id="rId36"/>
  </p:sldIdLst>
  <p:sldSz cx="13004800" cy="7302500"/>
  <p:notesSz cx="6858000" cy="9144000"/>
  <p:defaultTextStyle>
    <a:lvl1pPr defTabSz="1308100">
      <a:buClr>
        <a:srgbClr val="FFFFFF"/>
      </a:buClr>
      <a:defRPr sz="2400">
        <a:solidFill>
          <a:srgbClr val="FFFFFF"/>
        </a:solidFill>
        <a:uFill>
          <a:solidFill>
            <a:srgbClr val="FFFFFF"/>
          </a:solidFill>
        </a:uFill>
        <a:latin typeface="+mn-lt"/>
        <a:ea typeface="+mn-ea"/>
        <a:cs typeface="+mn-cs"/>
        <a:sym typeface="News706BT-RomanC"/>
      </a:defRPr>
    </a:lvl1pPr>
    <a:lvl2pPr indent="342900" defTabSz="1308100">
      <a:buClr>
        <a:srgbClr val="FFFFFF"/>
      </a:buClr>
      <a:defRPr sz="2400">
        <a:solidFill>
          <a:srgbClr val="FFFFFF"/>
        </a:solidFill>
        <a:uFill>
          <a:solidFill>
            <a:srgbClr val="FFFFFF"/>
          </a:solidFill>
        </a:uFill>
        <a:latin typeface="+mn-lt"/>
        <a:ea typeface="+mn-ea"/>
        <a:cs typeface="+mn-cs"/>
        <a:sym typeface="News706BT-RomanC"/>
      </a:defRPr>
    </a:lvl2pPr>
    <a:lvl3pPr indent="685800" defTabSz="1308100">
      <a:buClr>
        <a:srgbClr val="FFFFFF"/>
      </a:buClr>
      <a:defRPr sz="2400">
        <a:solidFill>
          <a:srgbClr val="FFFFFF"/>
        </a:solidFill>
        <a:uFill>
          <a:solidFill>
            <a:srgbClr val="FFFFFF"/>
          </a:solidFill>
        </a:uFill>
        <a:latin typeface="+mn-lt"/>
        <a:ea typeface="+mn-ea"/>
        <a:cs typeface="+mn-cs"/>
        <a:sym typeface="News706BT-RomanC"/>
      </a:defRPr>
    </a:lvl3pPr>
    <a:lvl4pPr indent="1028700" defTabSz="1308100">
      <a:buClr>
        <a:srgbClr val="FFFFFF"/>
      </a:buClr>
      <a:defRPr sz="2400">
        <a:solidFill>
          <a:srgbClr val="FFFFFF"/>
        </a:solidFill>
        <a:uFill>
          <a:solidFill>
            <a:srgbClr val="FFFFFF"/>
          </a:solidFill>
        </a:uFill>
        <a:latin typeface="+mn-lt"/>
        <a:ea typeface="+mn-ea"/>
        <a:cs typeface="+mn-cs"/>
        <a:sym typeface="News706BT-RomanC"/>
      </a:defRPr>
    </a:lvl4pPr>
    <a:lvl5pPr indent="1371600" defTabSz="1308100">
      <a:buClr>
        <a:srgbClr val="FFFFFF"/>
      </a:buClr>
      <a:defRPr sz="2400">
        <a:solidFill>
          <a:srgbClr val="FFFFFF"/>
        </a:solidFill>
        <a:uFill>
          <a:solidFill>
            <a:srgbClr val="FFFFFF"/>
          </a:solidFill>
        </a:uFill>
        <a:latin typeface="+mn-lt"/>
        <a:ea typeface="+mn-ea"/>
        <a:cs typeface="+mn-cs"/>
        <a:sym typeface="News706BT-RomanC"/>
      </a:defRPr>
    </a:lvl5pPr>
    <a:lvl6pPr indent="1714500" defTabSz="1308100">
      <a:buClr>
        <a:srgbClr val="FFFFFF"/>
      </a:buClr>
      <a:defRPr sz="2400">
        <a:solidFill>
          <a:srgbClr val="FFFFFF"/>
        </a:solidFill>
        <a:uFill>
          <a:solidFill>
            <a:srgbClr val="FFFFFF"/>
          </a:solidFill>
        </a:uFill>
        <a:latin typeface="+mn-lt"/>
        <a:ea typeface="+mn-ea"/>
        <a:cs typeface="+mn-cs"/>
        <a:sym typeface="News706BT-RomanC"/>
      </a:defRPr>
    </a:lvl6pPr>
    <a:lvl7pPr indent="2057400" defTabSz="1308100">
      <a:buClr>
        <a:srgbClr val="FFFFFF"/>
      </a:buClr>
      <a:defRPr sz="2400">
        <a:solidFill>
          <a:srgbClr val="FFFFFF"/>
        </a:solidFill>
        <a:uFill>
          <a:solidFill>
            <a:srgbClr val="FFFFFF"/>
          </a:solidFill>
        </a:uFill>
        <a:latin typeface="+mn-lt"/>
        <a:ea typeface="+mn-ea"/>
        <a:cs typeface="+mn-cs"/>
        <a:sym typeface="News706BT-RomanC"/>
      </a:defRPr>
    </a:lvl7pPr>
    <a:lvl8pPr indent="2400300" defTabSz="1308100">
      <a:buClr>
        <a:srgbClr val="FFFFFF"/>
      </a:buClr>
      <a:defRPr sz="2400">
        <a:solidFill>
          <a:srgbClr val="FFFFFF"/>
        </a:solidFill>
        <a:uFill>
          <a:solidFill>
            <a:srgbClr val="FFFFFF"/>
          </a:solidFill>
        </a:uFill>
        <a:latin typeface="+mn-lt"/>
        <a:ea typeface="+mn-ea"/>
        <a:cs typeface="+mn-cs"/>
        <a:sym typeface="News706BT-RomanC"/>
      </a:defRPr>
    </a:lvl8pPr>
    <a:lvl9pPr indent="2743200" defTabSz="1308100">
      <a:buClr>
        <a:srgbClr val="FFFFFF"/>
      </a:buClr>
      <a:defRPr sz="2400">
        <a:solidFill>
          <a:srgbClr val="FFFFFF"/>
        </a:solidFill>
        <a:uFill>
          <a:solidFill>
            <a:srgbClr val="FFFFFF"/>
          </a:solidFill>
        </a:uFill>
        <a:latin typeface="+mn-lt"/>
        <a:ea typeface="+mn-ea"/>
        <a:cs typeface="+mn-cs"/>
        <a:sym typeface="News706BT-RomanC"/>
      </a:defRPr>
    </a:lvl9pPr>
  </p:defaultTextStyle>
  <p:extLst>
    <p:ext uri="{EFAFB233-063F-42B5-8137-9DF3F51BA10A}">
      <p15:sldGuideLst xmlns:p15="http://schemas.microsoft.com/office/powerpoint/2012/main">
        <p15:guide id="1" orient="horz" pos="2300">
          <p15:clr>
            <a:srgbClr val="A4A3A4"/>
          </p15:clr>
        </p15:guide>
        <p15:guide id="2" pos="4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1EAF4"/>
          </a:solidFill>
        </a:fill>
      </a:tcStyle>
    </a:wholeTbl>
    <a:band2H>
      <a:tcTxStyle/>
      <a:tcStyle>
        <a:tcBdr/>
        <a:fill>
          <a:solidFill>
            <a:srgbClr val="F1F5FA"/>
          </a:solidFill>
        </a:fill>
      </a:tcStyle>
    </a:band2H>
    <a:firstCol>
      <a:tcTxStyle b="on" i="off">
        <a:fontRef idx="minor">
          <a:srgbClr val="FFFFFF"/>
        </a:fontRef>
        <a:srgbClr val="FFFFFF"/>
      </a:tcTxStyle>
      <a:tcStyle>
        <a:tcBdr>
          <a:left>
            <a:ln w="12700" cap="flat">
              <a:solidFill>
                <a:srgbClr val="FFFFFF"/>
              </a:solidFill>
              <a:prstDash val="solid"/>
              <a:round/>
            </a:ln>
          </a:left>
          <a:right>
            <a:ln w="381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095C9"/>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095C9"/>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095C9"/>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86"/>
    <p:restoredTop sz="94679"/>
  </p:normalViewPr>
  <p:slideViewPr>
    <p:cSldViewPr snapToGrid="0" snapToObjects="1">
      <p:cViewPr>
        <p:scale>
          <a:sx n="96" d="100"/>
          <a:sy n="96" d="100"/>
        </p:scale>
        <p:origin x="584" y="8"/>
      </p:cViewPr>
      <p:guideLst>
        <p:guide orient="horz" pos="2300"/>
        <p:guide pos="4096"/>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png>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18.tiff>
</file>

<file path=ppt/media/image2.png>
</file>

<file path=ppt/media/image3.tiff>
</file>

<file path=ppt/media/image4.tiff>
</file>

<file path=ppt/media/image5.tiff>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3" name="Shape 43"/>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44" name="Shape 44"/>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1432786285"/>
      </p:ext>
    </p:extLst>
  </p:cSld>
  <p:clrMap bg1="lt1" tx1="dk1" bg2="lt2" tx2="dk2" accent1="accent1" accent2="accent2" accent3="accent3" accent4="accent4" accent5="accent5" accent6="accent6" hlink="hlink" folHlink="folHlink"/>
  <p:notesStyle>
    <a:lvl1pPr defTabSz="457200">
      <a:defRPr sz="1200">
        <a:uFill>
          <a:solidFill/>
        </a:uFill>
        <a:latin typeface="+mn-lt"/>
        <a:ea typeface="+mn-ea"/>
        <a:cs typeface="+mn-cs"/>
        <a:sym typeface="News706BT-RomanC"/>
      </a:defRPr>
    </a:lvl1pPr>
    <a:lvl2pPr indent="228600" defTabSz="457200">
      <a:defRPr sz="1200">
        <a:uFill>
          <a:solidFill/>
        </a:uFill>
        <a:latin typeface="+mn-lt"/>
        <a:ea typeface="+mn-ea"/>
        <a:cs typeface="+mn-cs"/>
        <a:sym typeface="News706BT-RomanC"/>
      </a:defRPr>
    </a:lvl2pPr>
    <a:lvl3pPr indent="457200" defTabSz="457200">
      <a:defRPr sz="1200">
        <a:uFill>
          <a:solidFill/>
        </a:uFill>
        <a:latin typeface="+mn-lt"/>
        <a:ea typeface="+mn-ea"/>
        <a:cs typeface="+mn-cs"/>
        <a:sym typeface="News706BT-RomanC"/>
      </a:defRPr>
    </a:lvl3pPr>
    <a:lvl4pPr indent="685800" defTabSz="457200">
      <a:defRPr sz="1200">
        <a:uFill>
          <a:solidFill/>
        </a:uFill>
        <a:latin typeface="+mn-lt"/>
        <a:ea typeface="+mn-ea"/>
        <a:cs typeface="+mn-cs"/>
        <a:sym typeface="News706BT-RomanC"/>
      </a:defRPr>
    </a:lvl4pPr>
    <a:lvl5pPr indent="914400" defTabSz="457200">
      <a:defRPr sz="1200">
        <a:uFill>
          <a:solidFill/>
        </a:uFill>
        <a:latin typeface="+mn-lt"/>
        <a:ea typeface="+mn-ea"/>
        <a:cs typeface="+mn-cs"/>
        <a:sym typeface="News706BT-RomanC"/>
      </a:defRPr>
    </a:lvl5pPr>
    <a:lvl6pPr indent="1143000" defTabSz="457200">
      <a:defRPr sz="1200">
        <a:uFill>
          <a:solidFill/>
        </a:uFill>
        <a:latin typeface="+mn-lt"/>
        <a:ea typeface="+mn-ea"/>
        <a:cs typeface="+mn-cs"/>
        <a:sym typeface="News706BT-RomanC"/>
      </a:defRPr>
    </a:lvl6pPr>
    <a:lvl7pPr indent="1371600" defTabSz="457200">
      <a:defRPr sz="1200">
        <a:uFill>
          <a:solidFill/>
        </a:uFill>
        <a:latin typeface="+mn-lt"/>
        <a:ea typeface="+mn-ea"/>
        <a:cs typeface="+mn-cs"/>
        <a:sym typeface="News706BT-RomanC"/>
      </a:defRPr>
    </a:lvl7pPr>
    <a:lvl8pPr indent="1600200" defTabSz="457200">
      <a:defRPr sz="1200">
        <a:uFill>
          <a:solidFill/>
        </a:uFill>
        <a:latin typeface="+mn-lt"/>
        <a:ea typeface="+mn-ea"/>
        <a:cs typeface="+mn-cs"/>
        <a:sym typeface="News706BT-RomanC"/>
      </a:defRPr>
    </a:lvl8pPr>
    <a:lvl9pPr indent="1828800" defTabSz="457200">
      <a:defRPr sz="1200">
        <a:uFill>
          <a:solidFill/>
        </a:uFill>
        <a:latin typeface="+mn-lt"/>
        <a:ea typeface="+mn-ea"/>
        <a:cs typeface="+mn-cs"/>
        <a:sym typeface="News706BT-RomanC"/>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166119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50985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 Note</a:t>
            </a:r>
            <a:r>
              <a:rPr lang="en-US" baseline="0" dirty="0" smtClean="0"/>
              <a:t> the vertical line has a higher margin</a:t>
            </a:r>
            <a:endParaRPr lang="en-US" dirty="0" smtClean="0"/>
          </a:p>
          <a:p>
            <a:endParaRPr lang="en-US" dirty="0" smtClean="0"/>
          </a:p>
          <a:p>
            <a:r>
              <a:rPr lang="en-US" dirty="0" smtClean="0"/>
              <a:t>The goal of an SVM is to create the linear decision boundary with the largest margin. This is commonly called the maximum margin </a:t>
            </a:r>
            <a:r>
              <a:rPr lang="en-US" dirty="0" err="1" smtClean="0"/>
              <a:t>hyperplane</a:t>
            </a:r>
            <a:r>
              <a:rPr lang="en-US" dirty="0" smtClean="0"/>
              <a:t> (MMH).</a:t>
            </a:r>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 Note</a:t>
            </a:r>
            <a:r>
              <a:rPr lang="en-US" baseline="0" dirty="0" smtClean="0"/>
              <a:t> the vertical line has a higher margin</a:t>
            </a:r>
            <a:endParaRPr lang="en-US" dirty="0" smtClean="0"/>
          </a:p>
          <a:p>
            <a:endParaRPr lang="en-US" dirty="0" smtClean="0"/>
          </a:p>
          <a:p>
            <a:r>
              <a:rPr lang="en-US" dirty="0" smtClean="0"/>
              <a:t>The goal of an SVM is to create the linear decision boundary with the largest margin. This is commonly called the maximum margin </a:t>
            </a:r>
            <a:r>
              <a:rPr lang="en-US" dirty="0" err="1" smtClean="0"/>
              <a:t>hyperplane</a:t>
            </a:r>
            <a:r>
              <a:rPr lang="en-US" dirty="0" smtClean="0"/>
              <a:t> (MMH).</a:t>
            </a:r>
            <a:endParaRPr lang="en-US" dirty="0"/>
          </a:p>
        </p:txBody>
      </p:sp>
    </p:spTree>
    <p:extLst>
      <p:ext uri="{BB962C8B-B14F-4D97-AF65-F5344CB8AC3E}">
        <p14:creationId xmlns:p14="http://schemas.microsoft.com/office/powerpoint/2010/main" val="10174202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Diagram: UCF</a:t>
            </a:r>
            <a:endParaRPr lang="en-US" dirty="0"/>
          </a:p>
        </p:txBody>
      </p:sp>
    </p:spTree>
    <p:extLst>
      <p:ext uri="{BB962C8B-B14F-4D97-AF65-F5344CB8AC3E}">
        <p14:creationId xmlns:p14="http://schemas.microsoft.com/office/powerpoint/2010/main" val="7214509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smtClean="0"/>
              <a:t>Diagram: UCF</a:t>
            </a:r>
            <a:endParaRPr lang="en-US" dirty="0"/>
          </a:p>
        </p:txBody>
      </p:sp>
    </p:spTree>
    <p:extLst>
      <p:ext uri="{BB962C8B-B14F-4D97-AF65-F5344CB8AC3E}">
        <p14:creationId xmlns:p14="http://schemas.microsoft.com/office/powerpoint/2010/main" val="20502613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smtClean="0"/>
              <a:t>Diagram: UCF</a:t>
            </a:r>
            <a:endParaRPr lang="en-US" dirty="0"/>
          </a:p>
        </p:txBody>
      </p:sp>
    </p:spTree>
    <p:extLst>
      <p:ext uri="{BB962C8B-B14F-4D97-AF65-F5344CB8AC3E}">
        <p14:creationId xmlns:p14="http://schemas.microsoft.com/office/powerpoint/2010/main" val="17790527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smtClean="0"/>
              <a:t>Diagram: UCF</a:t>
            </a:r>
            <a:endParaRPr lang="en-US" dirty="0"/>
          </a:p>
        </p:txBody>
      </p:sp>
    </p:spTree>
    <p:extLst>
      <p:ext uri="{BB962C8B-B14F-4D97-AF65-F5344CB8AC3E}">
        <p14:creationId xmlns:p14="http://schemas.microsoft.com/office/powerpoint/2010/main" val="7936916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www.svm-tutorial.com</a:t>
            </a:r>
            <a:r>
              <a:rPr lang="en-US" dirty="0" smtClean="0"/>
              <a:t>/2015/06/svm-understanding-math-part-3/</a:t>
            </a:r>
            <a:endParaRPr lang="en-US" dirty="0"/>
          </a:p>
        </p:txBody>
      </p:sp>
    </p:spTree>
    <p:extLst>
      <p:ext uri="{BB962C8B-B14F-4D97-AF65-F5344CB8AC3E}">
        <p14:creationId xmlns:p14="http://schemas.microsoft.com/office/powerpoint/2010/main" val="6272910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www.svm-tutorial.com</a:t>
            </a:r>
            <a:r>
              <a:rPr lang="en-US" dirty="0" smtClean="0"/>
              <a:t>/2015/06/svm-understanding-math-part-3/</a:t>
            </a:r>
            <a:endParaRPr lang="en-US" dirty="0"/>
          </a:p>
        </p:txBody>
      </p:sp>
    </p:spTree>
    <p:extLst>
      <p:ext uri="{BB962C8B-B14F-4D97-AF65-F5344CB8AC3E}">
        <p14:creationId xmlns:p14="http://schemas.microsoft.com/office/powerpoint/2010/main" val="6494720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16837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www.svm-tutorial.com</a:t>
            </a:r>
            <a:r>
              <a:rPr lang="en-US" dirty="0" smtClean="0"/>
              <a:t>/2015/06/svm-understanding-math-part-3/</a:t>
            </a:r>
            <a:endParaRPr lang="en-US" dirty="0"/>
          </a:p>
        </p:txBody>
      </p:sp>
    </p:spTree>
    <p:extLst>
      <p:ext uri="{BB962C8B-B14F-4D97-AF65-F5344CB8AC3E}">
        <p14:creationId xmlns:p14="http://schemas.microsoft.com/office/powerpoint/2010/main" val="13768673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www.svm-tutorial.com</a:t>
            </a:r>
            <a:r>
              <a:rPr lang="en-US" dirty="0" smtClean="0"/>
              <a:t>/2015/06/svm-understanding-math-part-3/</a:t>
            </a:r>
            <a:endParaRPr lang="en-US" dirty="0"/>
          </a:p>
        </p:txBody>
      </p:sp>
    </p:spTree>
    <p:extLst>
      <p:ext uri="{BB962C8B-B14F-4D97-AF65-F5344CB8AC3E}">
        <p14:creationId xmlns:p14="http://schemas.microsoft.com/office/powerpoint/2010/main" val="12506878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www.svm-tutorial.com</a:t>
            </a:r>
            <a:r>
              <a:rPr lang="en-US" dirty="0" smtClean="0"/>
              <a:t>/2015/06/svm-understanding-math-part-3/</a:t>
            </a:r>
            <a:endParaRPr lang="en-US" dirty="0"/>
          </a:p>
        </p:txBody>
      </p:sp>
    </p:spTree>
    <p:extLst>
      <p:ext uri="{BB962C8B-B14F-4D97-AF65-F5344CB8AC3E}">
        <p14:creationId xmlns:p14="http://schemas.microsoft.com/office/powerpoint/2010/main" val="13815393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774757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 Note</a:t>
            </a:r>
            <a:r>
              <a:rPr lang="en-US" baseline="0" dirty="0" smtClean="0"/>
              <a:t> the vertical line has a higher margin</a:t>
            </a:r>
            <a:endParaRPr lang="en-US" dirty="0" smtClean="0"/>
          </a:p>
          <a:p>
            <a:endParaRPr lang="en-US" dirty="0" smtClean="0"/>
          </a:p>
          <a:p>
            <a:r>
              <a:rPr lang="en-US" dirty="0" smtClean="0"/>
              <a:t>The goal of an SVM is to create the linear decision boundary with the largest margin. This is commonly called the maximum margin </a:t>
            </a:r>
            <a:r>
              <a:rPr lang="en-US" dirty="0" err="1" smtClean="0"/>
              <a:t>hyperplane</a:t>
            </a:r>
            <a:r>
              <a:rPr lang="en-US" dirty="0" smtClean="0"/>
              <a:t> (MMH).</a:t>
            </a:r>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maximum margin </a:t>
            </a:r>
            <a:r>
              <a:rPr lang="en-US" dirty="0" err="1" smtClean="0"/>
              <a:t>hyperplane</a:t>
            </a:r>
            <a:r>
              <a:rPr lang="en-US" dirty="0" smtClean="0"/>
              <a:t> (MMH)</a:t>
            </a:r>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maximum margin </a:t>
            </a:r>
            <a:r>
              <a:rPr lang="en-US" dirty="0" err="1" smtClean="0"/>
              <a:t>hyperplane</a:t>
            </a:r>
            <a:r>
              <a:rPr lang="en-US" dirty="0" smtClean="0"/>
              <a:t> (MMH)</a:t>
            </a:r>
          </a:p>
          <a:p>
            <a:r>
              <a:rPr lang="en-US" dirty="0" smtClean="0"/>
              <a:t>http://</a:t>
            </a:r>
            <a:r>
              <a:rPr lang="en-US" dirty="0" err="1" smtClean="0"/>
              <a:t>www.cs.columbia.edu</a:t>
            </a:r>
            <a:r>
              <a:rPr lang="en-US" dirty="0" smtClean="0"/>
              <a:t>/~</a:t>
            </a:r>
            <a:r>
              <a:rPr lang="en-US" dirty="0" err="1" smtClean="0"/>
              <a:t>kathy</a:t>
            </a:r>
            <a:r>
              <a:rPr lang="en-US" dirty="0" smtClean="0"/>
              <a:t>/cs4701/documents/</a:t>
            </a:r>
            <a:r>
              <a:rPr lang="en-US" dirty="0" err="1" smtClean="0"/>
              <a:t>jason_svm_tutorial.pdf</a:t>
            </a:r>
            <a:endParaRPr lang="en-US" dirty="0" smtClean="0"/>
          </a:p>
          <a:p>
            <a:endParaRPr lang="en-US" dirty="0" smtClean="0"/>
          </a:p>
          <a:p>
            <a:r>
              <a:rPr lang="en-US" dirty="0" smtClean="0"/>
              <a:t>This formulation only works if the two classes are linearly separable, so that we can indeed find a margin to separate them. Usually however, classes are not separable, and there is partial overlap between them. This requires an extension of the formulation to accommodate for class overlap.</a:t>
            </a:r>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741577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83850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47634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36154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68061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49099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12725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78700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p:bg>
      <p:bgPr>
        <a:solidFill>
          <a:srgbClr val="000000"/>
        </a:solidFill>
        <a:effectLst/>
      </p:bgPr>
    </p:bg>
    <p:spTree>
      <p:nvGrpSpPr>
        <p:cNvPr id="1" name=""/>
        <p:cNvGrpSpPr/>
        <p:nvPr/>
      </p:nvGrpSpPr>
      <p:grpSpPr>
        <a:xfrm>
          <a:off x="0" y="0"/>
          <a:ext cx="0" cy="0"/>
          <a:chOff x="0" y="0"/>
          <a:chExt cx="0" cy="0"/>
        </a:xfrm>
      </p:grpSpPr>
      <p:sp>
        <p:nvSpPr>
          <p:cNvPr id="7" name="Shape 7"/>
          <p:cNvSpPr/>
          <p:nvPr/>
        </p:nvSpPr>
        <p:spPr>
          <a:xfrm>
            <a:off x="635000" y="635000"/>
            <a:ext cx="11734800" cy="11"/>
          </a:xfrm>
          <a:prstGeom prst="line">
            <a:avLst/>
          </a:prstGeom>
          <a:ln w="12700">
            <a:solidFill>
              <a:srgbClr val="FFFFFF"/>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8" name="Shape 8"/>
          <p:cNvSpPr/>
          <p:nvPr/>
        </p:nvSpPr>
        <p:spPr>
          <a:xfrm>
            <a:off x="635000" y="1219200"/>
            <a:ext cx="11734800" cy="11"/>
          </a:xfrm>
          <a:prstGeom prst="line">
            <a:avLst/>
          </a:prstGeom>
          <a:ln w="12700">
            <a:solidFill>
              <a:srgbClr val="FFFFFF"/>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pic>
        <p:nvPicPr>
          <p:cNvPr id="9" name="Picture 8" descr="GA_primary_horiz_rev.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1020" y="681475"/>
            <a:ext cx="2586633" cy="440697"/>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Bio w/o Pic">
    <p:spTree>
      <p:nvGrpSpPr>
        <p:cNvPr id="1" name=""/>
        <p:cNvGrpSpPr/>
        <p:nvPr/>
      </p:nvGrpSpPr>
      <p:grpSpPr>
        <a:xfrm>
          <a:off x="0" y="0"/>
          <a:ext cx="0" cy="0"/>
          <a:chOff x="0" y="0"/>
          <a:chExt cx="0" cy="0"/>
        </a:xfrm>
      </p:grpSpPr>
      <p:sp>
        <p:nvSpPr>
          <p:cNvPr id="11" name="Shape 11"/>
          <p:cNvSpPr/>
          <p:nvPr/>
        </p:nvSpPr>
        <p:spPr>
          <a:xfrm>
            <a:off x="635000" y="1587500"/>
            <a:ext cx="11734800" cy="5969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ct val="65000"/>
              </a:lnSpc>
              <a:defRPr sz="3600" b="1" cap="all" spc="-72">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sz="3600" b="1" cap="all" spc="-72">
                <a:uFill>
                  <a:solidFill/>
                </a:uFill>
              </a:rPr>
              <a:t>name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Bio w/ Pic">
    <p:spTree>
      <p:nvGrpSpPr>
        <p:cNvPr id="1" name=""/>
        <p:cNvGrpSpPr/>
        <p:nvPr/>
      </p:nvGrpSpPr>
      <p:grpSpPr>
        <a:xfrm>
          <a:off x="0" y="0"/>
          <a:ext cx="0" cy="0"/>
          <a:chOff x="0" y="0"/>
          <a:chExt cx="0" cy="0"/>
        </a:xfrm>
      </p:grpSpPr>
      <p:sp>
        <p:nvSpPr>
          <p:cNvPr id="13" name="Shape 13"/>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4" name="Shape 14"/>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5" name="Shape 15"/>
          <p:cNvSpPr/>
          <p:nvPr/>
        </p:nvSpPr>
        <p:spPr>
          <a:xfrm>
            <a:off x="635000" y="736600"/>
            <a:ext cx="7721600" cy="431800"/>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sz="2800" b="1" cap="all" spc="-56">
                <a:uFill>
                  <a:solidFill/>
                </a:uFill>
              </a:rPr>
              <a:t>hello!</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Full Image">
    <p:spTree>
      <p:nvGrpSpPr>
        <p:cNvPr id="1" name=""/>
        <p:cNvGrpSpPr/>
        <p:nvPr/>
      </p:nvGrpSpPr>
      <p:grpSpPr>
        <a:xfrm>
          <a:off x="0" y="0"/>
          <a:ext cx="0" cy="0"/>
          <a:chOff x="0" y="0"/>
          <a:chExt cx="0" cy="0"/>
        </a:xfrm>
      </p:grpSpPr>
      <p:sp>
        <p:nvSpPr>
          <p:cNvPr id="32" name="Shape 32"/>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33" name="Shape 33"/>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3" name="Shape 3"/>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4" name="Shape 4"/>
          <p:cNvSpPr/>
          <p:nvPr/>
        </p:nvSpPr>
        <p:spPr>
          <a:xfrm>
            <a:off x="635000" y="736600"/>
            <a:ext cx="7721600" cy="431800"/>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sz="2800" b="1" cap="all" spc="-56">
                <a:uFill>
                  <a:solidFill/>
                </a:uFill>
              </a:rPr>
              <a:t>Agenda</a:t>
            </a: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Lst>
  <p:transition spd="med"/>
  <p:txStyles>
    <p:titleStyle>
      <a:lvl1pPr defTabSz="647700">
        <a:lnSpc>
          <a:spcPts val="3200"/>
        </a:lnSpc>
        <a:defRPr sz="3200" b="1" cap="all" spc="-64">
          <a:uFill>
            <a:solidFill/>
          </a:uFill>
          <a:latin typeface="+mj-lt"/>
          <a:ea typeface="+mj-ea"/>
          <a:cs typeface="+mj-cs"/>
          <a:sym typeface="PFDinTextCompPro-Regular"/>
        </a:defRPr>
      </a:lvl1pPr>
      <a:lvl2pPr indent="228600" defTabSz="647700">
        <a:lnSpc>
          <a:spcPts val="3200"/>
        </a:lnSpc>
        <a:defRPr sz="3200" b="1" cap="all" spc="-64">
          <a:uFill>
            <a:solidFill/>
          </a:uFill>
          <a:latin typeface="+mj-lt"/>
          <a:ea typeface="+mj-ea"/>
          <a:cs typeface="+mj-cs"/>
          <a:sym typeface="PFDinTextCompPro-Regular"/>
        </a:defRPr>
      </a:lvl2pPr>
      <a:lvl3pPr indent="457200" defTabSz="647700">
        <a:lnSpc>
          <a:spcPts val="3200"/>
        </a:lnSpc>
        <a:defRPr sz="3200" b="1" cap="all" spc="-64">
          <a:uFill>
            <a:solidFill/>
          </a:uFill>
          <a:latin typeface="+mj-lt"/>
          <a:ea typeface="+mj-ea"/>
          <a:cs typeface="+mj-cs"/>
          <a:sym typeface="PFDinTextCompPro-Regular"/>
        </a:defRPr>
      </a:lvl3pPr>
      <a:lvl4pPr indent="685800" defTabSz="647700">
        <a:lnSpc>
          <a:spcPts val="3200"/>
        </a:lnSpc>
        <a:defRPr sz="3200" b="1" cap="all" spc="-64">
          <a:uFill>
            <a:solidFill/>
          </a:uFill>
          <a:latin typeface="+mj-lt"/>
          <a:ea typeface="+mj-ea"/>
          <a:cs typeface="+mj-cs"/>
          <a:sym typeface="PFDinTextCompPro-Regular"/>
        </a:defRPr>
      </a:lvl4pPr>
      <a:lvl5pPr indent="914400" defTabSz="647700">
        <a:lnSpc>
          <a:spcPts val="3200"/>
        </a:lnSpc>
        <a:defRPr sz="3200" b="1" cap="all" spc="-64">
          <a:uFill>
            <a:solidFill/>
          </a:uFill>
          <a:latin typeface="+mj-lt"/>
          <a:ea typeface="+mj-ea"/>
          <a:cs typeface="+mj-cs"/>
          <a:sym typeface="PFDinTextCompPro-Regular"/>
        </a:defRPr>
      </a:lvl5pPr>
      <a:lvl6pPr indent="1143000" defTabSz="647700">
        <a:lnSpc>
          <a:spcPts val="3200"/>
        </a:lnSpc>
        <a:defRPr sz="3200" b="1" cap="all" spc="-64">
          <a:uFill>
            <a:solidFill/>
          </a:uFill>
          <a:latin typeface="+mj-lt"/>
          <a:ea typeface="+mj-ea"/>
          <a:cs typeface="+mj-cs"/>
          <a:sym typeface="PFDinTextCompPro-Regular"/>
        </a:defRPr>
      </a:lvl6pPr>
      <a:lvl7pPr indent="1371600" defTabSz="647700">
        <a:lnSpc>
          <a:spcPts val="3200"/>
        </a:lnSpc>
        <a:defRPr sz="3200" b="1" cap="all" spc="-64">
          <a:uFill>
            <a:solidFill/>
          </a:uFill>
          <a:latin typeface="+mj-lt"/>
          <a:ea typeface="+mj-ea"/>
          <a:cs typeface="+mj-cs"/>
          <a:sym typeface="PFDinTextCompPro-Regular"/>
        </a:defRPr>
      </a:lvl7pPr>
      <a:lvl8pPr indent="1600200" defTabSz="647700">
        <a:lnSpc>
          <a:spcPts val="3200"/>
        </a:lnSpc>
        <a:defRPr sz="3200" b="1" cap="all" spc="-64">
          <a:uFill>
            <a:solidFill/>
          </a:uFill>
          <a:latin typeface="+mj-lt"/>
          <a:ea typeface="+mj-ea"/>
          <a:cs typeface="+mj-cs"/>
          <a:sym typeface="PFDinTextCompPro-Regular"/>
        </a:defRPr>
      </a:lvl8pPr>
      <a:lvl9pPr indent="1828800" defTabSz="647700">
        <a:lnSpc>
          <a:spcPts val="3200"/>
        </a:lnSpc>
        <a:defRPr sz="3200" b="1" cap="all" spc="-64">
          <a:uFill>
            <a:solidFill/>
          </a:uFill>
          <a:latin typeface="+mj-lt"/>
          <a:ea typeface="+mj-ea"/>
          <a:cs typeface="+mj-cs"/>
          <a:sym typeface="PFDinTextCompPro-Regular"/>
        </a:defRPr>
      </a:lvl9pPr>
    </p:titleStyle>
    <p:bodyStyle>
      <a:lvl1pPr marL="203200" indent="-203200" defTabSz="647700">
        <a:lnSpc>
          <a:spcPts val="3400"/>
        </a:lnSpc>
        <a:buSzPct val="70000"/>
        <a:buFont typeface="Lucida Grande"/>
        <a:buChar char="‣"/>
        <a:defRPr sz="2800">
          <a:uFill>
            <a:solidFill/>
          </a:uFill>
          <a:latin typeface="+mn-lt"/>
          <a:ea typeface="+mn-ea"/>
          <a:cs typeface="+mn-cs"/>
          <a:sym typeface="News706BT-RomanC"/>
        </a:defRPr>
      </a:lvl1pPr>
      <a:lvl2pPr marL="406400" indent="-203200" defTabSz="647700">
        <a:lnSpc>
          <a:spcPts val="3400"/>
        </a:lnSpc>
        <a:buSzPct val="70000"/>
        <a:buFont typeface="Lucida Grande"/>
        <a:buChar char="‣"/>
        <a:defRPr sz="2800">
          <a:uFill>
            <a:solidFill/>
          </a:uFill>
          <a:latin typeface="+mn-lt"/>
          <a:ea typeface="+mn-ea"/>
          <a:cs typeface="+mn-cs"/>
          <a:sym typeface="News706BT-RomanC"/>
        </a:defRPr>
      </a:lvl2pPr>
      <a:lvl3pPr marL="609600" indent="-203200" defTabSz="647700">
        <a:lnSpc>
          <a:spcPts val="3400"/>
        </a:lnSpc>
        <a:buSzPct val="70000"/>
        <a:buFont typeface="Lucida Grande"/>
        <a:buChar char="‣"/>
        <a:defRPr sz="2800">
          <a:uFill>
            <a:solidFill/>
          </a:uFill>
          <a:latin typeface="+mn-lt"/>
          <a:ea typeface="+mn-ea"/>
          <a:cs typeface="+mn-cs"/>
          <a:sym typeface="News706BT-RomanC"/>
        </a:defRPr>
      </a:lvl3pPr>
      <a:lvl4pPr marL="812800" indent="-203200" defTabSz="647700">
        <a:lnSpc>
          <a:spcPts val="3400"/>
        </a:lnSpc>
        <a:buSzPct val="70000"/>
        <a:buFont typeface="Lucida Grande"/>
        <a:buChar char="‣"/>
        <a:defRPr sz="2800">
          <a:uFill>
            <a:solidFill/>
          </a:uFill>
          <a:latin typeface="+mn-lt"/>
          <a:ea typeface="+mn-ea"/>
          <a:cs typeface="+mn-cs"/>
          <a:sym typeface="News706BT-RomanC"/>
        </a:defRPr>
      </a:lvl4pPr>
      <a:lvl5pPr marL="1016000" indent="-203200" defTabSz="647700">
        <a:lnSpc>
          <a:spcPts val="3400"/>
        </a:lnSpc>
        <a:buSzPct val="70000"/>
        <a:buFont typeface="Lucida Grande"/>
        <a:buChar char="‣"/>
        <a:defRPr sz="2800">
          <a:uFill>
            <a:solidFill/>
          </a:uFill>
          <a:latin typeface="+mn-lt"/>
          <a:ea typeface="+mn-ea"/>
          <a:cs typeface="+mn-cs"/>
          <a:sym typeface="News706BT-RomanC"/>
        </a:defRPr>
      </a:lvl5pPr>
      <a:lvl6pPr marL="1219200" indent="-203200" defTabSz="647700">
        <a:lnSpc>
          <a:spcPts val="3400"/>
        </a:lnSpc>
        <a:buSzPct val="70000"/>
        <a:buFont typeface="Lucida Grande"/>
        <a:buChar char="‣"/>
        <a:defRPr sz="2800">
          <a:uFill>
            <a:solidFill/>
          </a:uFill>
          <a:latin typeface="+mn-lt"/>
          <a:ea typeface="+mn-ea"/>
          <a:cs typeface="+mn-cs"/>
          <a:sym typeface="News706BT-RomanC"/>
        </a:defRPr>
      </a:lvl6pPr>
      <a:lvl7pPr marL="1422400" indent="-203200" defTabSz="647700">
        <a:lnSpc>
          <a:spcPts val="3400"/>
        </a:lnSpc>
        <a:buSzPct val="70000"/>
        <a:buFont typeface="Lucida Grande"/>
        <a:buChar char="‣"/>
        <a:defRPr sz="2800">
          <a:uFill>
            <a:solidFill/>
          </a:uFill>
          <a:latin typeface="+mn-lt"/>
          <a:ea typeface="+mn-ea"/>
          <a:cs typeface="+mn-cs"/>
          <a:sym typeface="News706BT-RomanC"/>
        </a:defRPr>
      </a:lvl7pPr>
      <a:lvl8pPr marL="1625600" indent="-203200" defTabSz="647700">
        <a:lnSpc>
          <a:spcPts val="3400"/>
        </a:lnSpc>
        <a:buSzPct val="70000"/>
        <a:buFont typeface="Lucida Grande"/>
        <a:buChar char="‣"/>
        <a:defRPr sz="2800">
          <a:uFill>
            <a:solidFill/>
          </a:uFill>
          <a:latin typeface="+mn-lt"/>
          <a:ea typeface="+mn-ea"/>
          <a:cs typeface="+mn-cs"/>
          <a:sym typeface="News706BT-RomanC"/>
        </a:defRPr>
      </a:lvl8pPr>
      <a:lvl9pPr marL="1828800" indent="-203200" defTabSz="647700">
        <a:lnSpc>
          <a:spcPts val="3400"/>
        </a:lnSpc>
        <a:buSzPct val="70000"/>
        <a:buFont typeface="Lucida Grande"/>
        <a:buChar char="‣"/>
        <a:defRPr sz="2800">
          <a:uFill>
            <a:solidFill/>
          </a:uFill>
          <a:latin typeface="+mn-lt"/>
          <a:ea typeface="+mn-ea"/>
          <a:cs typeface="+mn-cs"/>
          <a:sym typeface="News706BT-RomanC"/>
        </a:defRPr>
      </a:lvl9pPr>
    </p:bodyStyle>
    <p:otherStyle>
      <a:lvl1pPr algn="r" defTabSz="1308100">
        <a:lnSpc>
          <a:spcPts val="3200"/>
        </a:lnSpc>
        <a:defRPr sz="3200" b="1" spc="-64">
          <a:solidFill>
            <a:schemeClr val="tx1"/>
          </a:solidFill>
          <a:uFill>
            <a:solidFill/>
          </a:uFill>
          <a:latin typeface="+mn-lt"/>
          <a:ea typeface="+mn-ea"/>
          <a:cs typeface="+mn-cs"/>
          <a:sym typeface="PFDinTextCompPro-Regular"/>
        </a:defRPr>
      </a:lvl1pPr>
      <a:lvl2pPr algn="r" defTabSz="1308100">
        <a:lnSpc>
          <a:spcPts val="3200"/>
        </a:lnSpc>
        <a:defRPr sz="3200" b="1" spc="-64">
          <a:solidFill>
            <a:schemeClr val="tx1"/>
          </a:solidFill>
          <a:uFill>
            <a:solidFill/>
          </a:uFill>
          <a:latin typeface="+mn-lt"/>
          <a:ea typeface="+mn-ea"/>
          <a:cs typeface="+mn-cs"/>
          <a:sym typeface="PFDinTextCompPro-Regular"/>
        </a:defRPr>
      </a:lvl2pPr>
      <a:lvl3pPr algn="r" defTabSz="1308100">
        <a:lnSpc>
          <a:spcPts val="3200"/>
        </a:lnSpc>
        <a:defRPr sz="3200" b="1" spc="-64">
          <a:solidFill>
            <a:schemeClr val="tx1"/>
          </a:solidFill>
          <a:uFill>
            <a:solidFill/>
          </a:uFill>
          <a:latin typeface="+mn-lt"/>
          <a:ea typeface="+mn-ea"/>
          <a:cs typeface="+mn-cs"/>
          <a:sym typeface="PFDinTextCompPro-Regular"/>
        </a:defRPr>
      </a:lvl3pPr>
      <a:lvl4pPr algn="r" defTabSz="1308100">
        <a:lnSpc>
          <a:spcPts val="3200"/>
        </a:lnSpc>
        <a:defRPr sz="3200" b="1" spc="-64">
          <a:solidFill>
            <a:schemeClr val="tx1"/>
          </a:solidFill>
          <a:uFill>
            <a:solidFill/>
          </a:uFill>
          <a:latin typeface="+mn-lt"/>
          <a:ea typeface="+mn-ea"/>
          <a:cs typeface="+mn-cs"/>
          <a:sym typeface="PFDinTextCompPro-Regular"/>
        </a:defRPr>
      </a:lvl4pPr>
      <a:lvl5pPr algn="r" defTabSz="1308100">
        <a:lnSpc>
          <a:spcPts val="3200"/>
        </a:lnSpc>
        <a:defRPr sz="3200" b="1" spc="-64">
          <a:solidFill>
            <a:schemeClr val="tx1"/>
          </a:solidFill>
          <a:uFill>
            <a:solidFill/>
          </a:uFill>
          <a:latin typeface="+mn-lt"/>
          <a:ea typeface="+mn-ea"/>
          <a:cs typeface="+mn-cs"/>
          <a:sym typeface="PFDinTextCompPro-Regular"/>
        </a:defRPr>
      </a:lvl5pPr>
      <a:lvl6pPr algn="r" defTabSz="1308100">
        <a:lnSpc>
          <a:spcPts val="3200"/>
        </a:lnSpc>
        <a:defRPr sz="3200" b="1" spc="-64">
          <a:solidFill>
            <a:schemeClr val="tx1"/>
          </a:solidFill>
          <a:uFill>
            <a:solidFill/>
          </a:uFill>
          <a:latin typeface="+mn-lt"/>
          <a:ea typeface="+mn-ea"/>
          <a:cs typeface="+mn-cs"/>
          <a:sym typeface="PFDinTextCompPro-Regular"/>
        </a:defRPr>
      </a:lvl6pPr>
      <a:lvl7pPr algn="r" defTabSz="1308100">
        <a:lnSpc>
          <a:spcPts val="3200"/>
        </a:lnSpc>
        <a:defRPr sz="3200" b="1" spc="-64">
          <a:solidFill>
            <a:schemeClr val="tx1"/>
          </a:solidFill>
          <a:uFill>
            <a:solidFill/>
          </a:uFill>
          <a:latin typeface="+mn-lt"/>
          <a:ea typeface="+mn-ea"/>
          <a:cs typeface="+mn-cs"/>
          <a:sym typeface="PFDinTextCompPro-Regular"/>
        </a:defRPr>
      </a:lvl7pPr>
      <a:lvl8pPr algn="r" defTabSz="1308100">
        <a:lnSpc>
          <a:spcPts val="3200"/>
        </a:lnSpc>
        <a:defRPr sz="3200" b="1" spc="-64">
          <a:solidFill>
            <a:schemeClr val="tx1"/>
          </a:solidFill>
          <a:uFill>
            <a:solidFill/>
          </a:uFill>
          <a:latin typeface="+mn-lt"/>
          <a:ea typeface="+mn-ea"/>
          <a:cs typeface="+mn-cs"/>
          <a:sym typeface="PFDinTextCompPro-Regular"/>
        </a:defRPr>
      </a:lvl8pPr>
      <a:lvl9pPr algn="r" defTabSz="1308100">
        <a:lnSpc>
          <a:spcPts val="3200"/>
        </a:lnSpc>
        <a:defRPr sz="3200" b="1" spc="-64">
          <a:solidFill>
            <a:schemeClr val="tx1"/>
          </a:solidFill>
          <a:uFill>
            <a:solidFill/>
          </a:uFill>
          <a:latin typeface="+mn-lt"/>
          <a:ea typeface="+mn-ea"/>
          <a:cs typeface="+mn-cs"/>
          <a:sym typeface="PFDinTextCompPro-Regular"/>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5.tiff"/><Relationship Id="rId5" Type="http://schemas.openxmlformats.org/officeDocument/2006/relationships/image" Target="../media/image4.tiff"/><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6.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6.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8.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9.tiff"/></Relationships>
</file>

<file path=ppt/slides/_rels/slide19.xml.rels><?xml version="1.0" encoding="UTF-8" standalone="yes"?>
<Relationships xmlns="http://schemas.openxmlformats.org/package/2006/relationships"><Relationship Id="rId3" Type="http://schemas.openxmlformats.org/officeDocument/2006/relationships/image" Target="../media/image10.tiff"/><Relationship Id="rId4" Type="http://schemas.openxmlformats.org/officeDocument/2006/relationships/image" Target="../media/image11.tiff"/><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9.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2.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3.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13.tiff"/></Relationships>
</file>

<file path=ppt/slides/_rels/slide26.xml.rels><?xml version="1.0" encoding="UTF-8" standalone="yes"?>
<Relationships xmlns="http://schemas.openxmlformats.org/package/2006/relationships"><Relationship Id="rId3" Type="http://schemas.openxmlformats.org/officeDocument/2006/relationships/hyperlink" Target="http://www.cs.ucf.edu/courses/cap6412/fall2009/papers/Berwick2003.pdf" TargetMode="External"/><Relationship Id="rId4" Type="http://schemas.openxmlformats.org/officeDocument/2006/relationships/hyperlink" Target="http://www.svm-tutorial.com/2015/06/svm-understanding-math-part-3/" TargetMode="External"/><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1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18.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4.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5.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tiff"/></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5.tiff"/><Relationship Id="rId5" Type="http://schemas.openxmlformats.org/officeDocument/2006/relationships/image" Target="../media/image4.tiff"/><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Shape 47"/>
          <p:cNvSpPr/>
          <p:nvPr/>
        </p:nvSpPr>
        <p:spPr>
          <a:xfrm>
            <a:off x="635000" y="635000"/>
            <a:ext cx="11734800" cy="11"/>
          </a:xfrm>
          <a:prstGeom prst="line">
            <a:avLst/>
          </a:prstGeom>
          <a:ln w="12700">
            <a:solidFill>
              <a:srgbClr val="FFFFFF"/>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48" name="Shape 48"/>
          <p:cNvSpPr/>
          <p:nvPr/>
        </p:nvSpPr>
        <p:spPr>
          <a:xfrm>
            <a:off x="635000" y="1219200"/>
            <a:ext cx="11734800" cy="11"/>
          </a:xfrm>
          <a:prstGeom prst="line">
            <a:avLst/>
          </a:prstGeom>
          <a:ln w="12700">
            <a:solidFill>
              <a:srgbClr val="FFFFFF"/>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49" name="Shape 49"/>
          <p:cNvSpPr/>
          <p:nvPr/>
        </p:nvSpPr>
        <p:spPr>
          <a:xfrm>
            <a:off x="635000" y="1824761"/>
            <a:ext cx="11734800" cy="200670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ct val="65000"/>
              </a:lnSpc>
              <a:defRPr sz="12700" b="1" cap="all" spc="-254">
                <a:latin typeface="+mj-lt"/>
                <a:ea typeface="+mj-ea"/>
                <a:cs typeface="+mj-cs"/>
                <a:sym typeface="PFDinTextCompPro-Regular"/>
              </a:defRPr>
            </a:lvl1pPr>
          </a:lstStyle>
          <a:p>
            <a:pPr lvl="0">
              <a:defRPr sz="1800" b="0" cap="none" spc="0">
                <a:solidFill>
                  <a:srgbClr val="000000"/>
                </a:solidFill>
                <a:uFillTx/>
              </a:defRPr>
            </a:pPr>
            <a:r>
              <a:rPr lang="en-US" sz="9600" b="1" cap="all" spc="-254" dirty="0" smtClean="0">
                <a:solidFill>
                  <a:srgbClr val="FFFFFF"/>
                </a:solidFill>
                <a:uFill>
                  <a:solidFill>
                    <a:srgbClr val="FFFFFF"/>
                  </a:solidFill>
                </a:uFill>
              </a:rPr>
              <a:t>SUPPORT VECTOR MACHINES</a:t>
            </a:r>
            <a:endParaRPr sz="9600" b="1" cap="all" spc="-254" dirty="0">
              <a:solidFill>
                <a:srgbClr val="FFFFFF"/>
              </a:solidFill>
              <a:uFill>
                <a:solidFill>
                  <a:srgbClr val="FFFFFF"/>
                </a:solidFill>
              </a:uFill>
            </a:endParaRPr>
          </a:p>
        </p:txBody>
      </p:sp>
      <p:sp>
        <p:nvSpPr>
          <p:cNvPr id="50" name="Shape 50"/>
          <p:cNvSpPr/>
          <p:nvPr/>
        </p:nvSpPr>
        <p:spPr>
          <a:xfrm>
            <a:off x="635000" y="6172200"/>
            <a:ext cx="11734800" cy="40011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ct val="110000"/>
              </a:lnSpc>
            </a:lvl1pPr>
          </a:lstStyle>
          <a:p>
            <a:pPr lvl="0">
              <a:defRPr sz="1800">
                <a:solidFill>
                  <a:srgbClr val="000000"/>
                </a:solidFill>
                <a:uFillTx/>
              </a:defRPr>
            </a:pPr>
            <a:r>
              <a:rPr lang="en-US" sz="2400" dirty="0" smtClean="0">
                <a:solidFill>
                  <a:srgbClr val="FFFFFF"/>
                </a:solidFill>
                <a:uFill>
                  <a:solidFill>
                    <a:srgbClr val="FFFFFF"/>
                  </a:solidFill>
                </a:uFill>
              </a:rPr>
              <a:t>Joseph Nelson, Data Science Immersive</a:t>
            </a:r>
            <a:endParaRPr sz="2400" dirty="0">
              <a:solidFill>
                <a:srgbClr val="FFFFFF"/>
              </a:solidFill>
              <a:uFill>
                <a:solidFill>
                  <a:srgbClr val="FFFFFF"/>
                </a:solidFill>
              </a:uFill>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err="1" smtClean="0">
                <a:uFill>
                  <a:solidFill/>
                </a:uFill>
              </a:rPr>
              <a:t>INtuition</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2238317"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Winner</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pic>
        <p:nvPicPr>
          <p:cNvPr id="3" name="Picture 2"/>
          <p:cNvPicPr>
            <a:picLocks noChangeAspect="1"/>
          </p:cNvPicPr>
          <p:nvPr/>
        </p:nvPicPr>
        <p:blipFill>
          <a:blip r:embed="rId3"/>
          <a:stretch>
            <a:fillRect/>
          </a:stretch>
        </p:blipFill>
        <p:spPr>
          <a:xfrm>
            <a:off x="8750010" y="3431676"/>
            <a:ext cx="4227530" cy="3341655"/>
          </a:xfrm>
          <a:prstGeom prst="rect">
            <a:avLst/>
          </a:prstGeom>
        </p:spPr>
      </p:pic>
      <p:pic>
        <p:nvPicPr>
          <p:cNvPr id="8" name="Picture 7"/>
          <p:cNvPicPr>
            <a:picLocks noChangeAspect="1"/>
          </p:cNvPicPr>
          <p:nvPr/>
        </p:nvPicPr>
        <p:blipFill>
          <a:blip r:embed="rId4"/>
          <a:stretch>
            <a:fillRect/>
          </a:stretch>
        </p:blipFill>
        <p:spPr>
          <a:xfrm>
            <a:off x="4552191" y="3431677"/>
            <a:ext cx="4001046" cy="3341655"/>
          </a:xfrm>
          <a:prstGeom prst="rect">
            <a:avLst/>
          </a:prstGeom>
        </p:spPr>
      </p:pic>
      <p:pic>
        <p:nvPicPr>
          <p:cNvPr id="9" name="Picture 8"/>
          <p:cNvPicPr>
            <a:picLocks noChangeAspect="1"/>
          </p:cNvPicPr>
          <p:nvPr/>
        </p:nvPicPr>
        <p:blipFill>
          <a:blip r:embed="rId5"/>
          <a:stretch>
            <a:fillRect/>
          </a:stretch>
        </p:blipFill>
        <p:spPr>
          <a:xfrm>
            <a:off x="0" y="3340317"/>
            <a:ext cx="4090160" cy="3433015"/>
          </a:xfrm>
          <a:prstGeom prst="rect">
            <a:avLst/>
          </a:prstGeom>
        </p:spPr>
      </p:pic>
      <p:sp>
        <p:nvSpPr>
          <p:cNvPr id="11" name="Shape 68"/>
          <p:cNvSpPr/>
          <p:nvPr/>
        </p:nvSpPr>
        <p:spPr>
          <a:xfrm>
            <a:off x="1358974" y="6620779"/>
            <a:ext cx="1578329" cy="742763"/>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smtClean="0">
                <a:uFill>
                  <a:solidFill/>
                </a:uFill>
              </a:rPr>
              <a:t>Option 1</a:t>
            </a: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sp>
        <p:nvSpPr>
          <p:cNvPr id="12" name="Shape 68"/>
          <p:cNvSpPr/>
          <p:nvPr/>
        </p:nvSpPr>
        <p:spPr>
          <a:xfrm>
            <a:off x="5965733" y="6681299"/>
            <a:ext cx="1578329" cy="742763"/>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Option 2</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sp>
        <p:nvSpPr>
          <p:cNvPr id="13" name="Shape 68"/>
          <p:cNvSpPr/>
          <p:nvPr/>
        </p:nvSpPr>
        <p:spPr>
          <a:xfrm>
            <a:off x="10065169" y="6681300"/>
            <a:ext cx="1578329" cy="742763"/>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Option 3</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cxnSp>
        <p:nvCxnSpPr>
          <p:cNvPr id="5" name="Straight Arrow Connector 4"/>
          <p:cNvCxnSpPr/>
          <p:nvPr/>
        </p:nvCxnSpPr>
        <p:spPr>
          <a:xfrm>
            <a:off x="2026024" y="2294965"/>
            <a:ext cx="7763435" cy="4474910"/>
          </a:xfrm>
          <a:prstGeom prst="straightConnector1">
            <a:avLst/>
          </a:prstGeom>
          <a:noFill/>
          <a:ln w="38100" cap="flat">
            <a:solidFill>
              <a:srgbClr val="FF0000"/>
            </a:solidFill>
            <a:prstDash val="solid"/>
            <a:miter lim="400000"/>
            <a:tailEnd type="triangle"/>
          </a:ln>
          <a:effectLst/>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060713444"/>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Intuition</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6160247"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Winner. Why?</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specific conditions can you define that makes this optimal?</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pic>
        <p:nvPicPr>
          <p:cNvPr id="3" name="Picture 2"/>
          <p:cNvPicPr>
            <a:picLocks noChangeAspect="1"/>
          </p:cNvPicPr>
          <p:nvPr/>
        </p:nvPicPr>
        <p:blipFill>
          <a:blip r:embed="rId3"/>
          <a:stretch>
            <a:fillRect/>
          </a:stretch>
        </p:blipFill>
        <p:spPr>
          <a:xfrm>
            <a:off x="6957766" y="2014996"/>
            <a:ext cx="6019774" cy="4758336"/>
          </a:xfrm>
          <a:prstGeom prst="rect">
            <a:avLst/>
          </a:prstGeom>
        </p:spPr>
      </p:pic>
      <p:sp>
        <p:nvSpPr>
          <p:cNvPr id="13" name="Shape 68"/>
          <p:cNvSpPr/>
          <p:nvPr/>
        </p:nvSpPr>
        <p:spPr>
          <a:xfrm>
            <a:off x="9408792" y="6620779"/>
            <a:ext cx="1578329" cy="742763"/>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Option 3</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spTree>
    <p:extLst>
      <p:ext uri="{BB962C8B-B14F-4D97-AF65-F5344CB8AC3E}">
        <p14:creationId xmlns:p14="http://schemas.microsoft.com/office/powerpoint/2010/main" val="303714754"/>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Intuition</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6160247"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In general, lots of possible solutions for </a:t>
            </a:r>
            <a:r>
              <a:rPr lang="en-US" sz="2500" dirty="0" err="1" smtClean="0">
                <a:uFill>
                  <a:solidFill/>
                </a:uFill>
              </a:rPr>
              <a:t>a,b,c</a:t>
            </a:r>
            <a:r>
              <a:rPr lang="en-US" sz="2500" dirty="0" smtClean="0">
                <a:uFill>
                  <a:solidFill/>
                </a:uFill>
              </a:rPr>
              <a:t>.</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Support vector machine finds an </a:t>
            </a:r>
            <a:r>
              <a:rPr lang="en-US" sz="2500" u="sng" dirty="0" smtClean="0">
                <a:uFill>
                  <a:solidFill/>
                </a:uFill>
              </a:rPr>
              <a:t>optimal </a:t>
            </a:r>
            <a:r>
              <a:rPr lang="en-US" sz="2500" dirty="0" smtClean="0">
                <a:uFill>
                  <a:solidFill/>
                </a:uFill>
              </a:rPr>
              <a:t>solution (with respect to what cost?)</a:t>
            </a:r>
            <a:endParaRPr lang="en-US" sz="2500" u="sng"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pic>
        <p:nvPicPr>
          <p:cNvPr id="3" name="Picture 2"/>
          <p:cNvPicPr>
            <a:picLocks noChangeAspect="1"/>
          </p:cNvPicPr>
          <p:nvPr/>
        </p:nvPicPr>
        <p:blipFill>
          <a:blip r:embed="rId3"/>
          <a:stretch>
            <a:fillRect/>
          </a:stretch>
        </p:blipFill>
        <p:spPr>
          <a:xfrm>
            <a:off x="6957766" y="2014996"/>
            <a:ext cx="6019774" cy="4758336"/>
          </a:xfrm>
          <a:prstGeom prst="rect">
            <a:avLst/>
          </a:prstGeom>
        </p:spPr>
      </p:pic>
    </p:spTree>
    <p:extLst>
      <p:ext uri="{BB962C8B-B14F-4D97-AF65-F5344CB8AC3E}">
        <p14:creationId xmlns:p14="http://schemas.microsoft.com/office/powerpoint/2010/main" val="896310357"/>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Intuition</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6160247"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In general, lots of possible solutions for </a:t>
            </a:r>
            <a:r>
              <a:rPr lang="en-US" sz="2500" dirty="0" err="1" smtClean="0">
                <a:uFill>
                  <a:solidFill/>
                </a:uFill>
              </a:rPr>
              <a:t>a,b,c</a:t>
            </a:r>
            <a:r>
              <a:rPr lang="en-US" sz="2500" dirty="0" smtClean="0">
                <a:uFill>
                  <a:solidFill/>
                </a:uFill>
              </a:rPr>
              <a:t>.</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Support vector machine finds an </a:t>
            </a:r>
            <a:r>
              <a:rPr lang="en-US" sz="2500" u="sng" dirty="0" smtClean="0">
                <a:uFill>
                  <a:solidFill/>
                </a:uFill>
              </a:rPr>
              <a:t>optimal </a:t>
            </a:r>
            <a:r>
              <a:rPr lang="en-US" sz="2500" dirty="0" smtClean="0">
                <a:uFill>
                  <a:solidFill/>
                </a:uFill>
              </a:rPr>
              <a:t>solution (with respect to what cost?)</a:t>
            </a:r>
            <a:endParaRPr lang="en-US" sz="2500" u="sng"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pic>
        <p:nvPicPr>
          <p:cNvPr id="3" name="Picture 2"/>
          <p:cNvPicPr>
            <a:picLocks noChangeAspect="1"/>
          </p:cNvPicPr>
          <p:nvPr/>
        </p:nvPicPr>
        <p:blipFill>
          <a:blip r:embed="rId3"/>
          <a:stretch>
            <a:fillRect/>
          </a:stretch>
        </p:blipFill>
        <p:spPr>
          <a:xfrm>
            <a:off x="6957766" y="2014996"/>
            <a:ext cx="6019774" cy="4758336"/>
          </a:xfrm>
          <a:prstGeom prst="rect">
            <a:avLst/>
          </a:prstGeom>
        </p:spPr>
      </p:pic>
    </p:spTree>
    <p:extLst>
      <p:ext uri="{BB962C8B-B14F-4D97-AF65-F5344CB8AC3E}">
        <p14:creationId xmlns:p14="http://schemas.microsoft.com/office/powerpoint/2010/main" val="104896030"/>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What is A support vector machine?</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173480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A Support Vector Machine is a binary linear classifier whose decision boundary is explicitly constructed to minimize generalization error</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Binary classifier: solves a two-class problem</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Linear classifier: creates a linear decision boundary </a:t>
            </a:r>
            <a:endParaRPr lang="en-US" sz="2500" dirty="0">
              <a:uFill>
                <a:solidFill/>
              </a:uFill>
            </a:endParaRPr>
          </a:p>
        </p:txBody>
      </p:sp>
    </p:spTree>
    <p:extLst>
      <p:ext uri="{BB962C8B-B14F-4D97-AF65-F5344CB8AC3E}">
        <p14:creationId xmlns:p14="http://schemas.microsoft.com/office/powerpoint/2010/main" val="3421609084"/>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What is A support vector machine?</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4539017"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 decision boundary is derived using geometric reasoning (as opposed to the algebraic reasoning we’ve used to derive other classifiers). The generalization error is equated with the geometric concept of margin, which is the region along the decision boundary that is free of data points.</a:t>
            </a:r>
            <a:endParaRPr lang="en-US" sz="2500" dirty="0">
              <a:uFill>
                <a:solidFill/>
              </a:uFill>
            </a:endParaRPr>
          </a:p>
        </p:txBody>
      </p:sp>
      <p:pic>
        <p:nvPicPr>
          <p:cNvPr id="8" name="Picture 7"/>
          <p:cNvPicPr>
            <a:picLocks noChangeAspect="1"/>
          </p:cNvPicPr>
          <p:nvPr/>
        </p:nvPicPr>
        <p:blipFill>
          <a:blip r:embed="rId3"/>
          <a:stretch>
            <a:fillRect/>
          </a:stretch>
        </p:blipFill>
        <p:spPr>
          <a:xfrm>
            <a:off x="5174017" y="1616992"/>
            <a:ext cx="7669515" cy="5156341"/>
          </a:xfrm>
          <a:prstGeom prst="rect">
            <a:avLst/>
          </a:prstGeom>
        </p:spPr>
      </p:pic>
    </p:spTree>
    <p:extLst>
      <p:ext uri="{BB962C8B-B14F-4D97-AF65-F5344CB8AC3E}">
        <p14:creationId xmlns:p14="http://schemas.microsoft.com/office/powerpoint/2010/main" val="3711504404"/>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What is A support vector machine?</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1074685" y="5641879"/>
            <a:ext cx="11099385" cy="1131454"/>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Finding the optimal hyperplane be like</a:t>
            </a:r>
            <a:r>
              <a:rPr lang="is-IS" sz="2500" dirty="0" smtClean="0">
                <a:uFill>
                  <a:solidFill/>
                </a:uFill>
              </a:rPr>
              <a:t>…</a:t>
            </a:r>
            <a:endParaRPr lang="en-US" sz="2500" u="sng" dirty="0">
              <a:uFill>
                <a:solidFill/>
              </a:uFill>
            </a:endParaRPr>
          </a:p>
        </p:txBody>
      </p:sp>
      <p:pic>
        <p:nvPicPr>
          <p:cNvPr id="2" name="Picture 1"/>
          <p:cNvPicPr>
            <a:picLocks noChangeAspect="1"/>
          </p:cNvPicPr>
          <p:nvPr/>
        </p:nvPicPr>
        <p:blipFill>
          <a:blip r:embed="rId3"/>
          <a:stretch>
            <a:fillRect/>
          </a:stretch>
        </p:blipFill>
        <p:spPr>
          <a:xfrm>
            <a:off x="3783106" y="1592676"/>
            <a:ext cx="5080000" cy="3619500"/>
          </a:xfrm>
          <a:prstGeom prst="rect">
            <a:avLst/>
          </a:prstGeom>
        </p:spPr>
      </p:pic>
    </p:spTree>
    <p:extLst>
      <p:ext uri="{BB962C8B-B14F-4D97-AF65-F5344CB8AC3E}">
        <p14:creationId xmlns:p14="http://schemas.microsoft.com/office/powerpoint/2010/main" val="811420157"/>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What is A support vector machine?</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155700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Support vectors are the elements of the training set that would </a:t>
            </a:r>
            <a:r>
              <a:rPr lang="en-US" sz="2500" u="sng" dirty="0" smtClean="0">
                <a:uFill>
                  <a:solidFill/>
                </a:uFill>
              </a:rPr>
              <a:t>change the position</a:t>
            </a:r>
            <a:r>
              <a:rPr lang="en-US" sz="2500" dirty="0" smtClean="0">
                <a:uFill>
                  <a:solidFill/>
                </a:uFill>
              </a:rPr>
              <a:t> of the dividing hyperplane (UCF)</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 quest to find the optimal hyper plane is an optimization problem</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Because of this, support vector machines have discriminative solutions</a:t>
            </a:r>
            <a:endParaRPr lang="en-US" sz="2500" dirty="0">
              <a:uFill>
                <a:solidFill/>
              </a:uFill>
            </a:endParaRPr>
          </a:p>
        </p:txBody>
      </p:sp>
    </p:spTree>
    <p:extLst>
      <p:ext uri="{BB962C8B-B14F-4D97-AF65-F5344CB8AC3E}">
        <p14:creationId xmlns:p14="http://schemas.microsoft.com/office/powerpoint/2010/main" val="1277007974"/>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Mathematically, what are we dealing with?</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155700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Let’s set up some definitions</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x</a:t>
            </a:r>
            <a:r>
              <a:rPr lang="en-US" sz="2500" baseline="-25000" dirty="0" smtClean="0">
                <a:uFill>
                  <a:solidFill/>
                </a:uFill>
              </a:rPr>
              <a:t>i</a:t>
            </a:r>
            <a:r>
              <a:rPr lang="en-US" sz="2500" dirty="0" smtClean="0">
                <a:uFill>
                  <a:solidFill/>
                </a:uFill>
              </a:rPr>
              <a:t> </a:t>
            </a:r>
            <a:r>
              <a:rPr lang="en-US" sz="2500" dirty="0">
                <a:uFill>
                  <a:solidFill/>
                </a:uFill>
              </a:rPr>
              <a:t>* w + b </a:t>
            </a:r>
            <a:r>
              <a:rPr lang="en-US" sz="2500" dirty="0" smtClean="0">
                <a:uFill>
                  <a:solidFill/>
                </a:uFill>
              </a:rPr>
              <a:t>≥ +1 when </a:t>
            </a:r>
            <a:r>
              <a:rPr lang="en-US" sz="2500" dirty="0" err="1" smtClean="0">
                <a:uFill>
                  <a:solidFill/>
                </a:uFill>
              </a:rPr>
              <a:t>y</a:t>
            </a:r>
            <a:r>
              <a:rPr lang="en-US" sz="2500" baseline="-25000" dirty="0" err="1" smtClean="0">
                <a:uFill>
                  <a:solidFill/>
                </a:uFill>
              </a:rPr>
              <a:t>i</a:t>
            </a:r>
            <a:r>
              <a:rPr lang="en-US" sz="2500" dirty="0" smtClean="0">
                <a:uFill>
                  <a:solidFill/>
                </a:uFill>
              </a:rPr>
              <a:t> = +1</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uFill>
                  <a:solidFill/>
                </a:uFill>
              </a:rPr>
              <a:t>x</a:t>
            </a:r>
            <a:r>
              <a:rPr lang="en-US" sz="2500" baseline="-25000" dirty="0">
                <a:uFill>
                  <a:solidFill/>
                </a:uFill>
              </a:rPr>
              <a:t>i</a:t>
            </a:r>
            <a:r>
              <a:rPr lang="en-US" sz="2500" dirty="0">
                <a:uFill>
                  <a:solidFill/>
                </a:uFill>
              </a:rPr>
              <a:t> * w + b ≤ </a:t>
            </a:r>
            <a:r>
              <a:rPr lang="en-US" sz="2500" dirty="0" smtClean="0">
                <a:uFill>
                  <a:solidFill/>
                </a:uFill>
              </a:rPr>
              <a:t>-1 </a:t>
            </a:r>
            <a:r>
              <a:rPr lang="en-US" sz="2500" dirty="0">
                <a:uFill>
                  <a:solidFill/>
                </a:uFill>
              </a:rPr>
              <a:t>when </a:t>
            </a:r>
            <a:r>
              <a:rPr lang="en-US" sz="2500" dirty="0" err="1">
                <a:uFill>
                  <a:solidFill/>
                </a:uFill>
              </a:rPr>
              <a:t>y</a:t>
            </a:r>
            <a:r>
              <a:rPr lang="en-US" sz="2500" baseline="-25000" dirty="0" err="1">
                <a:uFill>
                  <a:solidFill/>
                </a:uFill>
              </a:rPr>
              <a:t>i</a:t>
            </a:r>
            <a:r>
              <a:rPr lang="en-US" sz="2500" dirty="0">
                <a:uFill>
                  <a:solidFill/>
                </a:uFill>
              </a:rPr>
              <a:t> = -</a:t>
            </a:r>
            <a:r>
              <a:rPr lang="en-US" sz="2500" dirty="0" smtClean="0">
                <a:uFill>
                  <a:solidFill/>
                </a:uFill>
              </a:rPr>
              <a:t>1</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H1: </a:t>
            </a:r>
            <a:r>
              <a:rPr lang="en-US" sz="2500" dirty="0">
                <a:uFill>
                  <a:solidFill/>
                </a:uFill>
              </a:rPr>
              <a:t>x</a:t>
            </a:r>
            <a:r>
              <a:rPr lang="en-US" sz="2500" baseline="-25000" dirty="0">
                <a:uFill>
                  <a:solidFill/>
                </a:uFill>
              </a:rPr>
              <a:t>i</a:t>
            </a:r>
            <a:r>
              <a:rPr lang="en-US" sz="2500" dirty="0">
                <a:uFill>
                  <a:solidFill/>
                </a:uFill>
              </a:rPr>
              <a:t> * w + </a:t>
            </a:r>
            <a:r>
              <a:rPr lang="en-US" sz="2500" dirty="0" smtClean="0">
                <a:uFill>
                  <a:solidFill/>
                </a:uFill>
              </a:rPr>
              <a:t>b = +1</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H2: </a:t>
            </a:r>
            <a:r>
              <a:rPr lang="en-US" sz="2500" dirty="0">
                <a:uFill>
                  <a:solidFill/>
                </a:uFill>
              </a:rPr>
              <a:t>x</a:t>
            </a:r>
            <a:r>
              <a:rPr lang="en-US" sz="2500" baseline="-25000" dirty="0">
                <a:uFill>
                  <a:solidFill/>
                </a:uFill>
              </a:rPr>
              <a:t>i</a:t>
            </a:r>
            <a:r>
              <a:rPr lang="en-US" sz="2500" dirty="0">
                <a:uFill>
                  <a:solidFill/>
                </a:uFill>
              </a:rPr>
              <a:t> * w + b </a:t>
            </a:r>
            <a:r>
              <a:rPr lang="en-US" sz="2500" dirty="0" smtClean="0">
                <a:uFill>
                  <a:solidFill/>
                </a:uFill>
              </a:rPr>
              <a:t>= </a:t>
            </a:r>
            <a:r>
              <a:rPr lang="en-US" sz="2500" dirty="0">
                <a:uFill>
                  <a:solidFill/>
                </a:uFill>
              </a:rPr>
              <a:t>-1 </a:t>
            </a: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d+ = the shortest distance to the closest positive point</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d- = the shortest distance to the closest negative point</a:t>
            </a: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pic>
        <p:nvPicPr>
          <p:cNvPr id="2" name="Picture 1"/>
          <p:cNvPicPr>
            <a:picLocks noChangeAspect="1"/>
          </p:cNvPicPr>
          <p:nvPr/>
        </p:nvPicPr>
        <p:blipFill>
          <a:blip r:embed="rId3"/>
          <a:stretch>
            <a:fillRect/>
          </a:stretch>
        </p:blipFill>
        <p:spPr>
          <a:xfrm>
            <a:off x="8335235" y="2379257"/>
            <a:ext cx="4159250" cy="3445738"/>
          </a:xfrm>
          <a:prstGeom prst="rect">
            <a:avLst/>
          </a:prstGeom>
        </p:spPr>
      </p:pic>
      <p:sp>
        <p:nvSpPr>
          <p:cNvPr id="3" name="Rectangle 2"/>
          <p:cNvSpPr/>
          <p:nvPr/>
        </p:nvSpPr>
        <p:spPr>
          <a:xfrm>
            <a:off x="8122024" y="2014995"/>
            <a:ext cx="1057835" cy="799923"/>
          </a:xfrm>
          <a:prstGeom prst="rect">
            <a:avLst/>
          </a:prstGeom>
          <a:solidFill>
            <a:schemeClr val="tx1"/>
          </a:solidFill>
          <a:ln w="12700" cap="flat">
            <a:noFill/>
            <a:miter lim="400000"/>
          </a:ln>
          <a:effectLst>
            <a:outerShdw blurRad="38100" dist="25400" dir="5400000" sx="1000" sy="1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
                <a:srgbClr val="FFFFFF"/>
              </a:buClr>
              <a:buSzTx/>
              <a:buFontTx/>
              <a:buNone/>
              <a:tabLst/>
            </a:pPr>
            <a:endParaRPr kumimoji="0" lang="en-US" sz="54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News706BT-RomanC"/>
            </a:endParaRPr>
          </a:p>
        </p:txBody>
      </p:sp>
    </p:spTree>
    <p:extLst>
      <p:ext uri="{BB962C8B-B14F-4D97-AF65-F5344CB8AC3E}">
        <p14:creationId xmlns:p14="http://schemas.microsoft.com/office/powerpoint/2010/main" val="1508100926"/>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err="1" smtClean="0">
                <a:uFill>
                  <a:solidFill/>
                </a:uFill>
              </a:rPr>
              <a:t>Sidenote</a:t>
            </a:r>
            <a:r>
              <a:rPr lang="en-US" sz="2800" b="1" cap="all" spc="-56" dirty="0" smtClean="0">
                <a:uFill>
                  <a:solidFill/>
                </a:uFill>
              </a:rPr>
              <a:t>: remember linear algebra represents lines</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155700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Remember that y = </a:t>
            </a:r>
            <a:r>
              <a:rPr lang="en-US" sz="2500" dirty="0" err="1" smtClean="0">
                <a:uFill>
                  <a:solidFill/>
                </a:uFill>
              </a:rPr>
              <a:t>ax+b</a:t>
            </a:r>
            <a:r>
              <a:rPr lang="en-US" sz="2500" dirty="0" smtClean="0">
                <a:uFill>
                  <a:solidFill/>
                </a:uFill>
              </a:rPr>
              <a:t> is the same as y – ax – b = 0</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Given two vectors            and</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is-IS" sz="2500" dirty="0" smtClean="0">
                <a:uFill>
                  <a:solidFill/>
                </a:uFill>
              </a:rPr>
              <a:t>w</a:t>
            </a:r>
            <a:r>
              <a:rPr lang="is-IS" sz="2500" baseline="30000" dirty="0" smtClean="0">
                <a:uFill>
                  <a:solidFill/>
                </a:uFill>
              </a:rPr>
              <a:t>T </a:t>
            </a:r>
            <a:r>
              <a:rPr lang="is-IS" sz="2500" dirty="0" smtClean="0">
                <a:uFill>
                  <a:solidFill/>
                </a:uFill>
              </a:rPr>
              <a:t>x =</a:t>
            </a:r>
            <a:r>
              <a:rPr lang="is-IS" sz="2500" dirty="0">
                <a:uFill>
                  <a:solidFill/>
                </a:uFill>
              </a:rPr>
              <a:t>−b×(1)+(−a)×</a:t>
            </a:r>
            <a:r>
              <a:rPr lang="is-IS" sz="2500" dirty="0" smtClean="0">
                <a:uFill>
                  <a:solidFill/>
                </a:uFill>
              </a:rPr>
              <a:t>x+1×y</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err="1" smtClean="0">
                <a:uFill>
                  <a:solidFill/>
                </a:uFill>
              </a:rPr>
              <a:t>w</a:t>
            </a:r>
            <a:r>
              <a:rPr lang="en-US" sz="2500" baseline="30000" dirty="0" err="1" smtClean="0">
                <a:uFill>
                  <a:solidFill/>
                </a:uFill>
              </a:rPr>
              <a:t>T</a:t>
            </a:r>
            <a:r>
              <a:rPr lang="en-US" sz="2500" baseline="30000" dirty="0" smtClean="0">
                <a:uFill>
                  <a:solidFill/>
                </a:uFill>
              </a:rPr>
              <a:t> </a:t>
            </a:r>
            <a:r>
              <a:rPr lang="en-US" sz="2500" dirty="0" smtClean="0">
                <a:uFill>
                  <a:solidFill/>
                </a:uFill>
              </a:rPr>
              <a:t>x = y</a:t>
            </a:r>
            <a:r>
              <a:rPr lang="en-US" sz="2500" dirty="0">
                <a:uFill>
                  <a:solidFill/>
                </a:uFill>
              </a:rPr>
              <a:t>−ax−b</a:t>
            </a:r>
            <a:endParaRPr lang="en-US" sz="2500" dirty="0" smtClean="0">
              <a:uFill>
                <a:solidFill/>
              </a:uFill>
            </a:endParaRPr>
          </a:p>
        </p:txBody>
      </p:sp>
      <p:pic>
        <p:nvPicPr>
          <p:cNvPr id="4" name="Picture 3"/>
          <p:cNvPicPr>
            <a:picLocks noChangeAspect="1"/>
          </p:cNvPicPr>
          <p:nvPr/>
        </p:nvPicPr>
        <p:blipFill>
          <a:blip r:embed="rId3"/>
          <a:stretch>
            <a:fillRect/>
          </a:stretch>
        </p:blipFill>
        <p:spPr>
          <a:xfrm>
            <a:off x="3485778" y="2775323"/>
            <a:ext cx="762000" cy="927100"/>
          </a:xfrm>
          <a:prstGeom prst="rect">
            <a:avLst/>
          </a:prstGeom>
        </p:spPr>
      </p:pic>
      <p:pic>
        <p:nvPicPr>
          <p:cNvPr id="5" name="Picture 4"/>
          <p:cNvPicPr>
            <a:picLocks noChangeAspect="1"/>
          </p:cNvPicPr>
          <p:nvPr/>
        </p:nvPicPr>
        <p:blipFill>
          <a:blip r:embed="rId4"/>
          <a:stretch>
            <a:fillRect/>
          </a:stretch>
        </p:blipFill>
        <p:spPr>
          <a:xfrm>
            <a:off x="5012837" y="2753658"/>
            <a:ext cx="596900" cy="939800"/>
          </a:xfrm>
          <a:prstGeom prst="rect">
            <a:avLst/>
          </a:prstGeom>
        </p:spPr>
      </p:pic>
    </p:spTree>
    <p:extLst>
      <p:ext uri="{BB962C8B-B14F-4D97-AF65-F5344CB8AC3E}">
        <p14:creationId xmlns:p14="http://schemas.microsoft.com/office/powerpoint/2010/main" val="119829311"/>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Shape 65"/>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66" name="Shape 66"/>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67" name="Shape 67"/>
          <p:cNvSpPr/>
          <p:nvPr/>
        </p:nvSpPr>
        <p:spPr>
          <a:xfrm>
            <a:off x="635000" y="736600"/>
            <a:ext cx="7721600" cy="431800"/>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sz="2800" b="1" cap="all" spc="-56" dirty="0">
                <a:uFill>
                  <a:solidFill/>
                </a:uFill>
              </a:rPr>
              <a:t>Agenda</a:t>
            </a:r>
          </a:p>
        </p:txBody>
      </p:sp>
      <p:sp>
        <p:nvSpPr>
          <p:cNvPr id="68" name="Shape 68"/>
          <p:cNvSpPr/>
          <p:nvPr/>
        </p:nvSpPr>
        <p:spPr>
          <a:xfrm>
            <a:off x="635000" y="2273300"/>
            <a:ext cx="1173480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To the basics: class separation and margins</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a:t>
            </a:r>
            <a:r>
              <a:rPr lang="en-US" sz="2500" dirty="0" smtClean="0">
                <a:uFill>
                  <a:solidFill/>
                </a:uFill>
              </a:rPr>
              <a:t>is a Support Vector Machine?</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How SVM Works</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Nonlinear SVM (Different Kernels)</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Coding Implementation</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err="1" smtClean="0">
                <a:uFill>
                  <a:solidFill/>
                </a:uFill>
              </a:rPr>
              <a:t>Sklearn</a:t>
            </a:r>
            <a:r>
              <a:rPr lang="en-US" sz="2500" dirty="0" smtClean="0">
                <a:uFill>
                  <a:solidFill/>
                </a:uFill>
              </a:rPr>
              <a:t> documentation</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extLst>
      <p:ext uri="{BB962C8B-B14F-4D97-AF65-F5344CB8AC3E}">
        <p14:creationId xmlns:p14="http://schemas.microsoft.com/office/powerpoint/2010/main" val="1556820786"/>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Mathematically, what are we dealing with?</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8006976"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Given these conditions, note:</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To have a closed form solution, our planes MUST be linearly separable.</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We will not arrive at a solution if this is not the case. (For now, to be resolved later)</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pic>
        <p:nvPicPr>
          <p:cNvPr id="2" name="Picture 1"/>
          <p:cNvPicPr>
            <a:picLocks noChangeAspect="1"/>
          </p:cNvPicPr>
          <p:nvPr/>
        </p:nvPicPr>
        <p:blipFill>
          <a:blip r:embed="rId3"/>
          <a:stretch>
            <a:fillRect/>
          </a:stretch>
        </p:blipFill>
        <p:spPr>
          <a:xfrm>
            <a:off x="8335235" y="2379257"/>
            <a:ext cx="4159250" cy="3445738"/>
          </a:xfrm>
          <a:prstGeom prst="rect">
            <a:avLst/>
          </a:prstGeom>
        </p:spPr>
      </p:pic>
      <p:sp>
        <p:nvSpPr>
          <p:cNvPr id="3" name="Rectangle 2"/>
          <p:cNvSpPr/>
          <p:nvPr/>
        </p:nvSpPr>
        <p:spPr>
          <a:xfrm>
            <a:off x="8122024" y="2014995"/>
            <a:ext cx="1057835" cy="799923"/>
          </a:xfrm>
          <a:prstGeom prst="rect">
            <a:avLst/>
          </a:prstGeom>
          <a:solidFill>
            <a:schemeClr val="tx1"/>
          </a:solidFill>
          <a:ln w="12700" cap="flat">
            <a:noFill/>
            <a:miter lim="400000"/>
          </a:ln>
          <a:effectLst>
            <a:outerShdw blurRad="38100" dist="25400" dir="5400000" sx="1000" sy="1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
                <a:srgbClr val="FFFFFF"/>
              </a:buClr>
              <a:buSzTx/>
              <a:buFontTx/>
              <a:buNone/>
              <a:tabLst/>
            </a:pPr>
            <a:endParaRPr kumimoji="0" lang="en-US" sz="54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News706BT-RomanC"/>
            </a:endParaRPr>
          </a:p>
        </p:txBody>
      </p:sp>
    </p:spTree>
    <p:extLst>
      <p:ext uri="{BB962C8B-B14F-4D97-AF65-F5344CB8AC3E}">
        <p14:creationId xmlns:p14="http://schemas.microsoft.com/office/powerpoint/2010/main" val="315902497"/>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Mathematically, what are we dealing with?</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1933518" cy="3991358"/>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So, what about solving those two constraints to find the ideal hyperplane?</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We have: 							</a:t>
            </a:r>
            <a:r>
              <a:rPr lang="en-US" sz="2500" dirty="0" err="1" smtClean="0">
                <a:uFill>
                  <a:solidFill/>
                </a:uFill>
              </a:rPr>
              <a:t>w</a:t>
            </a:r>
            <a:r>
              <a:rPr lang="en-US" sz="2500" dirty="0" err="1">
                <a:uFill>
                  <a:solidFill/>
                </a:uFill>
              </a:rPr>
              <a:t>⋅x</a:t>
            </a:r>
            <a:r>
              <a:rPr lang="en-US" sz="2500" baseline="-25000" dirty="0" err="1">
                <a:uFill>
                  <a:solidFill/>
                </a:uFill>
              </a:rPr>
              <a:t>i</a:t>
            </a:r>
            <a:r>
              <a:rPr lang="en-US" sz="2500" dirty="0" err="1">
                <a:uFill>
                  <a:solidFill/>
                </a:uFill>
              </a:rPr>
              <a:t>+b</a:t>
            </a:r>
            <a:r>
              <a:rPr lang="en-US" sz="2500" dirty="0">
                <a:uFill>
                  <a:solidFill/>
                </a:uFill>
              </a:rPr>
              <a:t>≤−</a:t>
            </a:r>
            <a:r>
              <a:rPr lang="en-US" sz="2500" dirty="0" smtClean="0">
                <a:uFill>
                  <a:solidFill/>
                </a:uFill>
              </a:rPr>
              <a:t>1 for class -1  			      (5)</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Multiply both sides by -</a:t>
            </a:r>
            <a:r>
              <a:rPr lang="en-US" sz="2500" dirty="0">
                <a:uFill>
                  <a:solidFill/>
                </a:uFill>
              </a:rPr>
              <a:t>1:				 </a:t>
            </a:r>
            <a:r>
              <a:rPr lang="en-US" sz="2500" dirty="0" err="1">
                <a:uFill>
                  <a:solidFill/>
                </a:uFill>
              </a:rPr>
              <a:t>y</a:t>
            </a:r>
            <a:r>
              <a:rPr lang="en-US" sz="2500" baseline="-25000" dirty="0" err="1">
                <a:uFill>
                  <a:solidFill/>
                </a:uFill>
              </a:rPr>
              <a:t>i</a:t>
            </a:r>
            <a:r>
              <a:rPr lang="en-US" sz="2500" dirty="0">
                <a:uFill>
                  <a:solidFill/>
                </a:uFill>
              </a:rPr>
              <a:t>(</a:t>
            </a:r>
            <a:r>
              <a:rPr lang="en-US" sz="2500" dirty="0" err="1">
                <a:uFill>
                  <a:solidFill/>
                </a:uFill>
              </a:rPr>
              <a:t>w⋅x</a:t>
            </a:r>
            <a:r>
              <a:rPr lang="en-US" sz="2500" baseline="-25000" dirty="0" err="1">
                <a:uFill>
                  <a:solidFill/>
                </a:uFill>
              </a:rPr>
              <a:t>i</a:t>
            </a:r>
            <a:r>
              <a:rPr lang="en-US" sz="2500" dirty="0" err="1">
                <a:uFill>
                  <a:solidFill/>
                </a:uFill>
              </a:rPr>
              <a:t>+b</a:t>
            </a:r>
            <a:r>
              <a:rPr lang="en-US" sz="2500" dirty="0">
                <a:uFill>
                  <a:solidFill/>
                </a:uFill>
              </a:rPr>
              <a:t>)≥</a:t>
            </a:r>
            <a:r>
              <a:rPr lang="en-US" sz="2500" dirty="0" err="1">
                <a:uFill>
                  <a:solidFill/>
                </a:uFill>
              </a:rPr>
              <a:t>y</a:t>
            </a:r>
            <a:r>
              <a:rPr lang="en-US" sz="2500" baseline="-25000" dirty="0" err="1">
                <a:uFill>
                  <a:solidFill/>
                </a:uFill>
              </a:rPr>
              <a:t>i</a:t>
            </a:r>
            <a:r>
              <a:rPr lang="en-US" sz="2500" dirty="0">
                <a:uFill>
                  <a:solidFill/>
                </a:uFill>
              </a:rPr>
              <a:t>(−1) </a:t>
            </a:r>
            <a:r>
              <a:rPr lang="en-US" sz="2500" dirty="0" smtClean="0">
                <a:uFill>
                  <a:solidFill/>
                </a:uFill>
              </a:rPr>
              <a:t>	</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Which means we can write</a:t>
            </a:r>
            <a:r>
              <a:rPr lang="en-US" sz="2500" dirty="0">
                <a:uFill>
                  <a:solidFill/>
                </a:uFill>
                <a:sym typeface="Wingdings"/>
              </a:rPr>
              <a:t> (5) as:		 </a:t>
            </a:r>
            <a:r>
              <a:rPr lang="en-US" sz="2500" dirty="0" err="1">
                <a:uFill>
                  <a:solidFill/>
                </a:uFill>
                <a:sym typeface="Wingdings"/>
              </a:rPr>
              <a:t>y</a:t>
            </a:r>
            <a:r>
              <a:rPr lang="en-US" sz="2500" baseline="-25000" dirty="0" err="1">
                <a:uFill>
                  <a:solidFill/>
                </a:uFill>
                <a:sym typeface="Wingdings"/>
              </a:rPr>
              <a:t>i</a:t>
            </a:r>
            <a:r>
              <a:rPr lang="en-US" sz="2500" dirty="0">
                <a:uFill>
                  <a:solidFill/>
                </a:uFill>
                <a:sym typeface="Wingdings"/>
              </a:rPr>
              <a:t>(</a:t>
            </a:r>
            <a:r>
              <a:rPr lang="en-US" sz="2500" dirty="0" err="1">
                <a:uFill>
                  <a:solidFill/>
                </a:uFill>
                <a:sym typeface="Wingdings"/>
              </a:rPr>
              <a:t>w⋅x</a:t>
            </a:r>
            <a:r>
              <a:rPr lang="en-US" sz="2500" baseline="-25000" dirty="0" err="1">
                <a:uFill>
                  <a:solidFill/>
                </a:uFill>
                <a:sym typeface="Wingdings"/>
              </a:rPr>
              <a:t>i</a:t>
            </a:r>
            <a:r>
              <a:rPr lang="en-US" sz="2500" dirty="0" err="1">
                <a:uFill>
                  <a:solidFill/>
                </a:uFill>
                <a:sym typeface="Wingdings"/>
              </a:rPr>
              <a:t>+b</a:t>
            </a:r>
            <a:r>
              <a:rPr lang="en-US" sz="2500" dirty="0">
                <a:uFill>
                  <a:solidFill/>
                </a:uFill>
                <a:sym typeface="Wingdings"/>
              </a:rPr>
              <a:t>)≥</a:t>
            </a:r>
            <a:r>
              <a:rPr lang="en-US" sz="2500" dirty="0" smtClean="0">
                <a:uFill>
                  <a:solidFill/>
                </a:uFill>
                <a:sym typeface="Wingdings"/>
              </a:rPr>
              <a:t>1 for x</a:t>
            </a:r>
            <a:r>
              <a:rPr lang="en-US" sz="2500" baseline="-25000" dirty="0" smtClean="0">
                <a:uFill>
                  <a:solidFill/>
                </a:uFill>
                <a:sym typeface="Wingdings"/>
              </a:rPr>
              <a:t>i</a:t>
            </a:r>
            <a:r>
              <a:rPr lang="en-US" sz="2500" dirty="0" smtClean="0">
                <a:uFill>
                  <a:solidFill/>
                </a:uFill>
                <a:sym typeface="Wingdings"/>
              </a:rPr>
              <a:t> having </a:t>
            </a:r>
            <a:r>
              <a:rPr lang="en-US" sz="2500" dirty="0">
                <a:uFill>
                  <a:solidFill/>
                </a:uFill>
                <a:sym typeface="Wingdings"/>
              </a:rPr>
              <a:t>the </a:t>
            </a:r>
            <a:r>
              <a:rPr lang="en-US" sz="2500" dirty="0" smtClean="0">
                <a:uFill>
                  <a:solidFill/>
                </a:uFill>
                <a:sym typeface="Wingdings"/>
              </a:rPr>
              <a:t>class −</a:t>
            </a:r>
            <a:r>
              <a:rPr lang="en-US" sz="2500" dirty="0">
                <a:uFill>
                  <a:solidFill/>
                </a:uFill>
                <a:sym typeface="Wingdings"/>
              </a:rPr>
              <a:t>1 </a:t>
            </a:r>
            <a:r>
              <a:rPr lang="en-US" sz="2500" dirty="0" smtClean="0">
                <a:uFill>
                  <a:solidFill/>
                </a:uFill>
                <a:sym typeface="Wingdings"/>
              </a:rPr>
              <a:t> (6)</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Positive classes </a:t>
            </a:r>
            <a:r>
              <a:rPr lang="en-US" sz="2500" dirty="0">
                <a:uFill>
                  <a:solidFill/>
                </a:uFill>
              </a:rPr>
              <a:t>are identical:			 </a:t>
            </a:r>
            <a:r>
              <a:rPr lang="en-US" sz="2500" dirty="0" err="1">
                <a:uFill>
                  <a:solidFill/>
                </a:uFill>
              </a:rPr>
              <a:t>y</a:t>
            </a:r>
            <a:r>
              <a:rPr lang="en-US" sz="2500" baseline="-25000" dirty="0" err="1">
                <a:uFill>
                  <a:solidFill/>
                </a:uFill>
              </a:rPr>
              <a:t>i</a:t>
            </a:r>
            <a:r>
              <a:rPr lang="en-US" sz="2500" dirty="0">
                <a:uFill>
                  <a:solidFill/>
                </a:uFill>
              </a:rPr>
              <a:t>(</a:t>
            </a:r>
            <a:r>
              <a:rPr lang="en-US" sz="2500" dirty="0" err="1">
                <a:uFill>
                  <a:solidFill/>
                </a:uFill>
              </a:rPr>
              <a:t>w⋅x</a:t>
            </a:r>
            <a:r>
              <a:rPr lang="en-US" sz="2500" baseline="-25000" dirty="0" err="1">
                <a:uFill>
                  <a:solidFill/>
                </a:uFill>
              </a:rPr>
              <a:t>i</a:t>
            </a:r>
            <a:r>
              <a:rPr lang="en-US" sz="2500" dirty="0" err="1">
                <a:uFill>
                  <a:solidFill/>
                </a:uFill>
              </a:rPr>
              <a:t>+b</a:t>
            </a:r>
            <a:r>
              <a:rPr lang="en-US" sz="2500" dirty="0">
                <a:uFill>
                  <a:solidFill/>
                </a:uFill>
              </a:rPr>
              <a:t>)≥</a:t>
            </a:r>
            <a:r>
              <a:rPr lang="en-US" sz="2500" dirty="0" smtClean="0">
                <a:uFill>
                  <a:solidFill/>
                </a:uFill>
              </a:rPr>
              <a:t>1 for x</a:t>
            </a:r>
            <a:r>
              <a:rPr lang="en-US" sz="2500" baseline="-25000" dirty="0" smtClean="0">
                <a:uFill>
                  <a:solidFill/>
                </a:uFill>
              </a:rPr>
              <a:t>i </a:t>
            </a:r>
            <a:r>
              <a:rPr lang="en-US" sz="2500" dirty="0" smtClean="0">
                <a:uFill>
                  <a:solidFill/>
                </a:uFill>
              </a:rPr>
              <a:t>having </a:t>
            </a:r>
            <a:r>
              <a:rPr lang="en-US" sz="2500" dirty="0">
                <a:uFill>
                  <a:solidFill/>
                </a:uFill>
              </a:rPr>
              <a:t>the </a:t>
            </a:r>
            <a:r>
              <a:rPr lang="en-US" sz="2500" dirty="0" smtClean="0">
                <a:uFill>
                  <a:solidFill/>
                </a:uFill>
              </a:rPr>
              <a:t>class 1    (7)</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uFill>
                  <a:solidFill/>
                </a:uFill>
              </a:rPr>
              <a:t>Combine (6) and (7):					 </a:t>
            </a:r>
            <a:r>
              <a:rPr lang="en-US" sz="2500" dirty="0" err="1">
                <a:uFill>
                  <a:solidFill/>
                </a:uFill>
              </a:rPr>
              <a:t>y</a:t>
            </a:r>
            <a:r>
              <a:rPr lang="en-US" sz="2500" baseline="-25000" dirty="0" err="1">
                <a:uFill>
                  <a:solidFill/>
                </a:uFill>
              </a:rPr>
              <a:t>i</a:t>
            </a:r>
            <a:r>
              <a:rPr lang="en-US" sz="2500" dirty="0">
                <a:uFill>
                  <a:solidFill/>
                </a:uFill>
              </a:rPr>
              <a:t>(</a:t>
            </a:r>
            <a:r>
              <a:rPr lang="en-US" sz="2500" dirty="0" err="1">
                <a:uFill>
                  <a:solidFill/>
                </a:uFill>
              </a:rPr>
              <a:t>w⋅x</a:t>
            </a:r>
            <a:r>
              <a:rPr lang="en-US" sz="2500" baseline="-25000" dirty="0" err="1">
                <a:uFill>
                  <a:solidFill/>
                </a:uFill>
              </a:rPr>
              <a:t>i</a:t>
            </a:r>
            <a:r>
              <a:rPr lang="en-US" sz="2500" dirty="0" err="1">
                <a:uFill>
                  <a:solidFill/>
                </a:uFill>
              </a:rPr>
              <a:t>+b</a:t>
            </a:r>
            <a:r>
              <a:rPr lang="en-US" sz="2500" dirty="0">
                <a:uFill>
                  <a:solidFill/>
                </a:uFill>
              </a:rPr>
              <a:t>)≥</a:t>
            </a:r>
            <a:r>
              <a:rPr lang="en-US" sz="2500" dirty="0" smtClean="0">
                <a:uFill>
                  <a:solidFill/>
                </a:uFill>
              </a:rPr>
              <a:t>1 for all 1 ≤ </a:t>
            </a:r>
            <a:r>
              <a:rPr lang="en-US" sz="2500" dirty="0" err="1" smtClean="0">
                <a:uFill>
                  <a:solidFill/>
                </a:uFill>
              </a:rPr>
              <a:t>i</a:t>
            </a:r>
            <a:r>
              <a:rPr lang="en-US" sz="2500" dirty="0" smtClean="0">
                <a:uFill>
                  <a:solidFill/>
                </a:uFill>
              </a:rPr>
              <a:t> ≤ n</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spTree>
    <p:extLst>
      <p:ext uri="{BB962C8B-B14F-4D97-AF65-F5344CB8AC3E}">
        <p14:creationId xmlns:p14="http://schemas.microsoft.com/office/powerpoint/2010/main" val="8214806"/>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Mathematically, what are we dealing with?</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1933518" cy="3991358"/>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We have the condition!</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uFill>
                  <a:solidFill/>
                </a:uFill>
              </a:rPr>
              <a:t> </a:t>
            </a:r>
            <a:r>
              <a:rPr lang="en-US" sz="2500" dirty="0" err="1">
                <a:uFill>
                  <a:solidFill/>
                </a:uFill>
              </a:rPr>
              <a:t>y</a:t>
            </a:r>
            <a:r>
              <a:rPr lang="en-US" sz="2500" baseline="-25000" dirty="0" err="1">
                <a:uFill>
                  <a:solidFill/>
                </a:uFill>
              </a:rPr>
              <a:t>i</a:t>
            </a:r>
            <a:r>
              <a:rPr lang="en-US" sz="2500" dirty="0">
                <a:uFill>
                  <a:solidFill/>
                </a:uFill>
              </a:rPr>
              <a:t>(</a:t>
            </a:r>
            <a:r>
              <a:rPr lang="en-US" sz="2500" dirty="0" err="1">
                <a:uFill>
                  <a:solidFill/>
                </a:uFill>
              </a:rPr>
              <a:t>w⋅xi+b</a:t>
            </a:r>
            <a:r>
              <a:rPr lang="en-US" sz="2500" dirty="0">
                <a:uFill>
                  <a:solidFill/>
                </a:uFill>
              </a:rPr>
              <a:t>)≥1 for all 1 ≤ </a:t>
            </a:r>
            <a:r>
              <a:rPr lang="en-US" sz="2500" dirty="0" err="1">
                <a:uFill>
                  <a:solidFill/>
                </a:uFill>
              </a:rPr>
              <a:t>i</a:t>
            </a:r>
            <a:r>
              <a:rPr lang="en-US" sz="2500" dirty="0">
                <a:uFill>
                  <a:solidFill/>
                </a:uFill>
              </a:rPr>
              <a:t> ≤ n</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Now we </a:t>
            </a:r>
            <a:r>
              <a:rPr lang="en-US" sz="2500" dirty="0" err="1" smtClean="0">
                <a:uFill>
                  <a:solidFill/>
                </a:uFill>
              </a:rPr>
              <a:t>gotta</a:t>
            </a:r>
            <a:r>
              <a:rPr lang="en-US" sz="2500" dirty="0" smtClean="0">
                <a:uFill>
                  <a:solidFill/>
                </a:uFill>
              </a:rPr>
              <a:t> solve this</a:t>
            </a:r>
            <a:r>
              <a:rPr lang="is-IS" sz="2500" dirty="0" smtClean="0">
                <a:uFill>
                  <a:solidFill/>
                </a:uFill>
              </a:rPr>
              <a:t>…</a:t>
            </a:r>
            <a:endParaRPr lang="en-US" sz="2500" dirty="0">
              <a:uFill>
                <a:solidFill/>
              </a:uFill>
            </a:endParaRPr>
          </a:p>
        </p:txBody>
      </p:sp>
    </p:spTree>
    <p:extLst>
      <p:ext uri="{BB962C8B-B14F-4D97-AF65-F5344CB8AC3E}">
        <p14:creationId xmlns:p14="http://schemas.microsoft.com/office/powerpoint/2010/main" val="2006716258"/>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Mathematically, what are we dealing with?</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5461000" cy="3991358"/>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err="1" smtClean="0">
                <a:uFill>
                  <a:solidFill/>
                </a:uFill>
              </a:rPr>
              <a:t>y</a:t>
            </a:r>
            <a:r>
              <a:rPr lang="en-US" sz="2500" baseline="-25000" dirty="0" err="1" smtClean="0">
                <a:uFill>
                  <a:solidFill/>
                </a:uFill>
              </a:rPr>
              <a:t>i</a:t>
            </a:r>
            <a:r>
              <a:rPr lang="en-US" sz="2500" dirty="0" smtClean="0">
                <a:uFill>
                  <a:solidFill/>
                </a:uFill>
              </a:rPr>
              <a:t>(</a:t>
            </a:r>
            <a:r>
              <a:rPr lang="en-US" sz="2500" dirty="0" err="1" smtClean="0">
                <a:uFill>
                  <a:solidFill/>
                </a:uFill>
              </a:rPr>
              <a:t>w</a:t>
            </a:r>
            <a:r>
              <a:rPr lang="en-US" sz="2500" dirty="0" err="1">
                <a:uFill>
                  <a:solidFill/>
                </a:uFill>
              </a:rPr>
              <a:t>⋅xi+b</a:t>
            </a:r>
            <a:r>
              <a:rPr lang="en-US" sz="2500" dirty="0">
                <a:uFill>
                  <a:solidFill/>
                </a:uFill>
              </a:rPr>
              <a:t>)≥1 for all 1 ≤ </a:t>
            </a:r>
            <a:r>
              <a:rPr lang="en-US" sz="2500" dirty="0" err="1">
                <a:uFill>
                  <a:solidFill/>
                </a:uFill>
              </a:rPr>
              <a:t>i</a:t>
            </a:r>
            <a:r>
              <a:rPr lang="en-US" sz="2500" dirty="0">
                <a:uFill>
                  <a:solidFill/>
                </a:uFill>
              </a:rPr>
              <a:t> ≤ </a:t>
            </a:r>
            <a:r>
              <a:rPr lang="en-US" sz="2500" dirty="0" smtClean="0">
                <a:uFill>
                  <a:solidFill/>
                </a:uFill>
              </a:rPr>
              <a:t>n</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We are producing our own unit vector (</a:t>
            </a:r>
            <a:r>
              <a:rPr lang="en-US" sz="2500" dirty="0">
                <a:uFill>
                  <a:solidFill/>
                </a:uFill>
              </a:rPr>
              <a:t>measuring stick) that is </a:t>
            </a:r>
            <a:r>
              <a:rPr lang="en-US" sz="2500" dirty="0" err="1" smtClean="0">
                <a:uFill>
                  <a:solidFill/>
                </a:uFill>
              </a:rPr>
              <a:t>orthagonal</a:t>
            </a:r>
            <a:r>
              <a:rPr lang="en-US" sz="2500" dirty="0" smtClean="0">
                <a:uFill>
                  <a:solidFill/>
                </a:uFill>
              </a:rPr>
              <a:t> (perpendicular) to our hyperplanes</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We want to maximize this length</a:t>
            </a: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pic>
        <p:nvPicPr>
          <p:cNvPr id="2" name="Picture 1"/>
          <p:cNvPicPr>
            <a:picLocks noChangeAspect="1"/>
          </p:cNvPicPr>
          <p:nvPr/>
        </p:nvPicPr>
        <p:blipFill>
          <a:blip r:embed="rId3"/>
          <a:stretch>
            <a:fillRect/>
          </a:stretch>
        </p:blipFill>
        <p:spPr>
          <a:xfrm>
            <a:off x="5760688" y="1377342"/>
            <a:ext cx="6609112" cy="5853442"/>
          </a:xfrm>
          <a:prstGeom prst="rect">
            <a:avLst/>
          </a:prstGeom>
        </p:spPr>
      </p:pic>
    </p:spTree>
    <p:extLst>
      <p:ext uri="{BB962C8B-B14F-4D97-AF65-F5344CB8AC3E}">
        <p14:creationId xmlns:p14="http://schemas.microsoft.com/office/powerpoint/2010/main" val="826774324"/>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Mathematically, what are we dealing with?</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1234272" cy="3991358"/>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 math associated with solving this yields this condition:</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This norm measures the distance between the hyperplanes. That means we want to maximize it.</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pic>
        <p:nvPicPr>
          <p:cNvPr id="3" name="Picture 2"/>
          <p:cNvPicPr>
            <a:picLocks noChangeAspect="1"/>
          </p:cNvPicPr>
          <p:nvPr/>
        </p:nvPicPr>
        <p:blipFill>
          <a:blip r:embed="rId3"/>
          <a:stretch>
            <a:fillRect/>
          </a:stretch>
        </p:blipFill>
        <p:spPr>
          <a:xfrm>
            <a:off x="9434986" y="1701811"/>
            <a:ext cx="1920386" cy="1069306"/>
          </a:xfrm>
          <a:prstGeom prst="rect">
            <a:avLst/>
          </a:prstGeom>
        </p:spPr>
      </p:pic>
    </p:spTree>
    <p:extLst>
      <p:ext uri="{BB962C8B-B14F-4D97-AF65-F5344CB8AC3E}">
        <p14:creationId xmlns:p14="http://schemas.microsoft.com/office/powerpoint/2010/main" val="1816881101"/>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Mathematically, what are we dealing with?</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1234272" cy="3991358"/>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 math associated with solving this yields this condition:</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This norm measures the distance between the hyperplanes. That means we want to maximize it.</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But minimization problems are nicer: ½ w </a:t>
            </a:r>
            <a:r>
              <a:rPr lang="en-US" sz="2500" baseline="30000" dirty="0" smtClean="0">
                <a:uFill>
                  <a:solidFill/>
                </a:uFill>
              </a:rPr>
              <a:t>T</a:t>
            </a:r>
            <a:r>
              <a:rPr lang="en-US" sz="2500" dirty="0" smtClean="0">
                <a:uFill>
                  <a:solidFill/>
                </a:uFill>
              </a:rPr>
              <a:t> w</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Solving this relies on a quadratic programming problem use </a:t>
            </a:r>
            <a:r>
              <a:rPr lang="en-US" sz="2500" dirty="0" err="1" smtClean="0">
                <a:uFill>
                  <a:solidFill/>
                </a:uFill>
              </a:rPr>
              <a:t>Lagrangian</a:t>
            </a:r>
            <a:r>
              <a:rPr lang="en-US" sz="2500" dirty="0" smtClean="0">
                <a:uFill>
                  <a:solidFill/>
                </a:uFill>
              </a:rPr>
              <a:t> multiplier method</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pic>
        <p:nvPicPr>
          <p:cNvPr id="3" name="Picture 2"/>
          <p:cNvPicPr>
            <a:picLocks noChangeAspect="1"/>
          </p:cNvPicPr>
          <p:nvPr/>
        </p:nvPicPr>
        <p:blipFill>
          <a:blip r:embed="rId3"/>
          <a:stretch>
            <a:fillRect/>
          </a:stretch>
        </p:blipFill>
        <p:spPr>
          <a:xfrm>
            <a:off x="9434986" y="1701811"/>
            <a:ext cx="1920386" cy="1069306"/>
          </a:xfrm>
          <a:prstGeom prst="rect">
            <a:avLst/>
          </a:prstGeom>
        </p:spPr>
      </p:pic>
    </p:spTree>
    <p:extLst>
      <p:ext uri="{BB962C8B-B14F-4D97-AF65-F5344CB8AC3E}">
        <p14:creationId xmlns:p14="http://schemas.microsoft.com/office/powerpoint/2010/main" val="1968683411"/>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Mathematically, what are we dealing with?</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1234272" cy="3991358"/>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“Solving this relies on a quadratic programming problem use </a:t>
            </a:r>
            <a:r>
              <a:rPr lang="en-US" sz="2500" dirty="0" err="1" smtClean="0">
                <a:uFill>
                  <a:solidFill/>
                </a:uFill>
              </a:rPr>
              <a:t>Lagrangian</a:t>
            </a:r>
            <a:r>
              <a:rPr lang="en-US" sz="2500" dirty="0" smtClean="0">
                <a:uFill>
                  <a:solidFill/>
                </a:uFill>
              </a:rPr>
              <a:t> multiplier method”</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Thanks, Joseph</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uFill>
                  <a:solidFill/>
                </a:uFill>
              </a:rPr>
              <a:t>But for real: </a:t>
            </a:r>
            <a:r>
              <a:rPr lang="en-US" sz="2500" dirty="0">
                <a:uFill>
                  <a:solidFill/>
                </a:uFill>
                <a:hlinkClick r:id="rId3"/>
              </a:rPr>
              <a:t>http://</a:t>
            </a:r>
            <a:r>
              <a:rPr lang="en-US" sz="2500" dirty="0" smtClean="0">
                <a:uFill>
                  <a:solidFill/>
                </a:uFill>
                <a:hlinkClick r:id="rId3"/>
              </a:rPr>
              <a:t>www.cs.ucf.edu/courses/cap6412/fall2009/papers/Berwick2003.pdf</a:t>
            </a: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800" dirty="0">
                <a:hlinkClick r:id="rId4"/>
              </a:rPr>
              <a:t>http://www.svm-tutorial.com/2015/06/svm-understanding-math-part-3</a:t>
            </a:r>
            <a:r>
              <a:rPr lang="en-US" sz="2800" dirty="0" smtClean="0">
                <a:hlinkClick r:id="rId4"/>
              </a:rPr>
              <a:t>/</a:t>
            </a:r>
            <a:endParaRPr lang="en-US" sz="2800" dirty="0" smtClean="0"/>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extLst>
      <p:ext uri="{BB962C8B-B14F-4D97-AF65-F5344CB8AC3E}">
        <p14:creationId xmlns:p14="http://schemas.microsoft.com/office/powerpoint/2010/main" val="1238667457"/>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Back out of math-land</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1500461"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solidFill>
                  <a:srgbClr val="000000"/>
                </a:solidFill>
              </a:rPr>
              <a:t>The </a:t>
            </a:r>
            <a:r>
              <a:rPr lang="en-US" sz="2500" dirty="0">
                <a:solidFill>
                  <a:srgbClr val="000000"/>
                </a:solidFill>
              </a:rPr>
              <a:t>goal of an SVM is to create the linear decision boundary with the largest margin. This is commonly called the maximum margin </a:t>
            </a:r>
            <a:r>
              <a:rPr lang="en-US" sz="2500" dirty="0" err="1">
                <a:solidFill>
                  <a:srgbClr val="000000"/>
                </a:solidFill>
              </a:rPr>
              <a:t>hyperplane</a:t>
            </a:r>
            <a:r>
              <a:rPr lang="en-US" sz="2500" dirty="0">
                <a:solidFill>
                  <a:srgbClr val="000000"/>
                </a:solidFill>
              </a:rPr>
              <a:t> (MMH)</a:t>
            </a:r>
            <a:r>
              <a:rPr lang="en-US" sz="2500" dirty="0" smtClean="0">
                <a:solidFill>
                  <a:srgbClr val="000000"/>
                </a:solidFill>
              </a:rPr>
              <a:t>.</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solidFill>
                <a:srgbClr val="000000"/>
              </a:solid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solidFill>
                  <a:srgbClr val="000000"/>
                </a:solidFill>
              </a:rPr>
              <a:t>Nonlinear </a:t>
            </a:r>
            <a:r>
              <a:rPr lang="en-US" sz="2500" dirty="0">
                <a:solidFill>
                  <a:srgbClr val="000000"/>
                </a:solidFill>
              </a:rPr>
              <a:t>applications of SVM rely on an implicit (nonlinear) mapping that sends vectors from the original feature space K into a higher-dimensional feature space K’. Nonlinear classification in K is then obtained by creating a linear decision boundary in K’. In practice, this involves no computations in the higher dimensional space, thanks to what is called the kernel trick.</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solidFill>
                <a:srgbClr val="000000"/>
              </a:solid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spTree>
    <p:extLst>
      <p:ext uri="{BB962C8B-B14F-4D97-AF65-F5344CB8AC3E}">
        <p14:creationId xmlns:p14="http://schemas.microsoft.com/office/powerpoint/2010/main" val="398590811"/>
      </p:ext>
    </p:extLst>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Decision boundary</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1" y="2014995"/>
            <a:ext cx="543273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solidFill>
                  <a:srgbClr val="000000"/>
                </a:solidFill>
              </a:rPr>
              <a:t>The decision boundary (MMH) is derived by the discriminant function</a:t>
            </a:r>
            <a:r>
              <a:rPr lang="en-US" sz="2500" dirty="0" smtClean="0">
                <a:solidFill>
                  <a:srgbClr val="000000"/>
                </a:solidFill>
              </a:rPr>
              <a:t>:</a:t>
            </a:r>
          </a:p>
          <a:p>
            <a:pPr lvl="1" indent="0" defTabSz="647700">
              <a:lnSpc>
                <a:spcPct val="110000"/>
              </a:lnSpc>
              <a:spcBef>
                <a:spcPts val="400"/>
              </a:spcBef>
              <a:buClrTx/>
              <a:buSzPct val="85000"/>
              <a:defRPr sz="1800">
                <a:solidFill>
                  <a:srgbClr val="000000"/>
                </a:solidFill>
                <a:uFillTx/>
              </a:defRPr>
            </a:pPr>
            <a:r>
              <a:rPr lang="pl-PL" sz="2500" dirty="0">
                <a:solidFill>
                  <a:srgbClr val="000000"/>
                </a:solidFill>
              </a:rPr>
              <a:t>f(x) = </a:t>
            </a:r>
            <a:r>
              <a:rPr lang="pl-PL" sz="2500" dirty="0" err="1" smtClean="0">
                <a:solidFill>
                  <a:srgbClr val="000000"/>
                </a:solidFill>
              </a:rPr>
              <a:t>w</a:t>
            </a:r>
            <a:r>
              <a:rPr lang="pl-PL" sz="2500" baseline="30000" dirty="0" err="1" smtClean="0">
                <a:solidFill>
                  <a:srgbClr val="000000"/>
                </a:solidFill>
              </a:rPr>
              <a:t>T</a:t>
            </a:r>
            <a:r>
              <a:rPr lang="pl-PL" sz="2500" dirty="0" smtClean="0">
                <a:solidFill>
                  <a:srgbClr val="000000"/>
                </a:solidFill>
              </a:rPr>
              <a:t> </a:t>
            </a:r>
            <a:r>
              <a:rPr lang="pl-PL" sz="2500" dirty="0">
                <a:solidFill>
                  <a:srgbClr val="000000"/>
                </a:solidFill>
              </a:rPr>
              <a:t>x + b</a:t>
            </a:r>
            <a:endParaRPr lang="en-US" sz="2500" dirty="0">
              <a:solidFill>
                <a:srgbClr val="000000"/>
              </a:solid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uFill>
                  <a:solidFill/>
                </a:uFill>
              </a:rPr>
              <a:t>where w is the weight vector and b is the bias. The sign of f(x) determines the (binary) class label of a record x.</a:t>
            </a:r>
          </a:p>
        </p:txBody>
      </p:sp>
      <p:pic>
        <p:nvPicPr>
          <p:cNvPr id="2" name="Picture 1"/>
          <p:cNvPicPr>
            <a:picLocks noChangeAspect="1"/>
          </p:cNvPicPr>
          <p:nvPr/>
        </p:nvPicPr>
        <p:blipFill>
          <a:blip r:embed="rId3"/>
          <a:stretch>
            <a:fillRect/>
          </a:stretch>
        </p:blipFill>
        <p:spPr>
          <a:xfrm>
            <a:off x="6661232" y="1386839"/>
            <a:ext cx="5708568" cy="5516361"/>
          </a:xfrm>
          <a:prstGeom prst="rect">
            <a:avLst/>
          </a:prstGeom>
        </p:spPr>
      </p:pic>
    </p:spTree>
    <p:extLst>
      <p:ext uri="{BB962C8B-B14F-4D97-AF65-F5344CB8AC3E}">
        <p14:creationId xmlns:p14="http://schemas.microsoft.com/office/powerpoint/2010/main" val="4142299407"/>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Decision boundary</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1" y="2014995"/>
            <a:ext cx="543273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solidFill>
                  <a:srgbClr val="000000"/>
                </a:solidFill>
              </a:rPr>
              <a:t>Remember: SVM </a:t>
            </a:r>
            <a:r>
              <a:rPr lang="en-US" sz="2500" dirty="0">
                <a:solidFill>
                  <a:srgbClr val="000000"/>
                </a:solidFill>
              </a:rPr>
              <a:t>solves for the decision boundary that minimizes generalization error, or equivalently, that has the maximum margin. These are equivalent since using the MMH as the decision boundary minimizes the probability that a small perturbation in the position of a point produces a </a:t>
            </a:r>
            <a:r>
              <a:rPr lang="en-US" sz="2500" dirty="0" smtClean="0">
                <a:solidFill>
                  <a:srgbClr val="000000"/>
                </a:solidFill>
              </a:rPr>
              <a:t>classification</a:t>
            </a:r>
            <a:endParaRPr lang="en-US" sz="2500" dirty="0">
              <a:uFill>
                <a:solidFill/>
              </a:uFill>
            </a:endParaRPr>
          </a:p>
        </p:txBody>
      </p:sp>
      <p:pic>
        <p:nvPicPr>
          <p:cNvPr id="2" name="Picture 1"/>
          <p:cNvPicPr>
            <a:picLocks noChangeAspect="1"/>
          </p:cNvPicPr>
          <p:nvPr/>
        </p:nvPicPr>
        <p:blipFill>
          <a:blip r:embed="rId3"/>
          <a:stretch>
            <a:fillRect/>
          </a:stretch>
        </p:blipFill>
        <p:spPr>
          <a:xfrm>
            <a:off x="6661232" y="1386839"/>
            <a:ext cx="5708568" cy="5516361"/>
          </a:xfrm>
          <a:prstGeom prst="rect">
            <a:avLst/>
          </a:prstGeom>
        </p:spPr>
      </p:pic>
    </p:spTree>
    <p:extLst>
      <p:ext uri="{BB962C8B-B14F-4D97-AF65-F5344CB8AC3E}">
        <p14:creationId xmlns:p14="http://schemas.microsoft.com/office/powerpoint/2010/main" val="859130743"/>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Shape 65"/>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66" name="Shape 66"/>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67" name="Shape 67"/>
          <p:cNvSpPr/>
          <p:nvPr/>
        </p:nvSpPr>
        <p:spPr>
          <a:xfrm>
            <a:off x="635000" y="736600"/>
            <a:ext cx="7721600" cy="431800"/>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sz="2800" b="1" cap="all" spc="-56" dirty="0">
                <a:uFill>
                  <a:solidFill/>
                </a:uFill>
              </a:rPr>
              <a:t>Agenda</a:t>
            </a:r>
          </a:p>
        </p:txBody>
      </p:sp>
      <p:sp>
        <p:nvSpPr>
          <p:cNvPr id="68" name="Shape 68"/>
          <p:cNvSpPr/>
          <p:nvPr/>
        </p:nvSpPr>
        <p:spPr>
          <a:xfrm>
            <a:off x="635000" y="2273300"/>
            <a:ext cx="1173480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is a Support Vector Machine?</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How SVM Works</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Nonlinear SVM (Different Kernels)</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Coding Implementation</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err="1" smtClean="0">
                <a:uFill>
                  <a:solidFill/>
                </a:uFill>
              </a:rPr>
              <a:t>Sklearn</a:t>
            </a:r>
            <a:r>
              <a:rPr lang="en-US" sz="2500" dirty="0" smtClean="0">
                <a:uFill>
                  <a:solidFill/>
                </a:uFill>
              </a:rPr>
              <a:t> documentation</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Decision boundary</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1" y="2014995"/>
            <a:ext cx="543273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indent="-177800" defTabSz="647700">
              <a:lnSpc>
                <a:spcPct val="110000"/>
              </a:lnSpc>
              <a:spcBef>
                <a:spcPts val="400"/>
              </a:spcBef>
              <a:buClrTx/>
              <a:buSzPct val="85000"/>
              <a:buFont typeface="Lucida Grande"/>
              <a:buChar char="‣"/>
              <a:defRPr sz="1800">
                <a:solidFill>
                  <a:srgbClr val="000000"/>
                </a:solidFill>
                <a:uFillTx/>
              </a:defRPr>
            </a:pPr>
            <a:r>
              <a:rPr lang="en-US" sz="2500" dirty="0">
                <a:solidFill>
                  <a:srgbClr val="000000"/>
                </a:solidFill>
              </a:rPr>
              <a:t>Selecting the MMH is a straightforward exercise in analytic </a:t>
            </a:r>
            <a:r>
              <a:rPr lang="en-US" sz="2500" dirty="0" smtClean="0">
                <a:solidFill>
                  <a:srgbClr val="000000"/>
                </a:solidFill>
              </a:rPr>
              <a:t>geometry</a:t>
            </a:r>
          </a:p>
          <a:p>
            <a:pPr marL="177800"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solidFill>
                  <a:srgbClr val="000000"/>
                </a:solidFill>
              </a:rPr>
              <a:t>The </a:t>
            </a:r>
            <a:r>
              <a:rPr lang="en-US" sz="2500" dirty="0">
                <a:solidFill>
                  <a:srgbClr val="000000"/>
                </a:solidFill>
              </a:rPr>
              <a:t>margin depends only on a subset of the training data; namely, those points that are nearest to the decision boundary. These points are called the support vectors. The other points (far from the decision boundary) don’t affect the construction of the MMH at all.</a:t>
            </a:r>
            <a:endParaRPr lang="en-US" sz="2500" dirty="0" smtClean="0">
              <a:solidFill>
                <a:srgbClr val="000000"/>
              </a:solidFill>
            </a:endParaRPr>
          </a:p>
          <a:p>
            <a:pPr marL="177800"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pic>
        <p:nvPicPr>
          <p:cNvPr id="2" name="Picture 1"/>
          <p:cNvPicPr>
            <a:picLocks noChangeAspect="1"/>
          </p:cNvPicPr>
          <p:nvPr/>
        </p:nvPicPr>
        <p:blipFill>
          <a:blip r:embed="rId3"/>
          <a:stretch>
            <a:fillRect/>
          </a:stretch>
        </p:blipFill>
        <p:spPr>
          <a:xfrm>
            <a:off x="6661232" y="1386839"/>
            <a:ext cx="5708568" cy="5516361"/>
          </a:xfrm>
          <a:prstGeom prst="rect">
            <a:avLst/>
          </a:prstGeom>
        </p:spPr>
      </p:pic>
    </p:spTree>
    <p:extLst>
      <p:ext uri="{BB962C8B-B14F-4D97-AF65-F5344CB8AC3E}">
        <p14:creationId xmlns:p14="http://schemas.microsoft.com/office/powerpoint/2010/main" val="1964146932"/>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Soft Margin, slack variables</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1" y="1219211"/>
            <a:ext cx="11903632" cy="1855481"/>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indent="-177800" defTabSz="647700">
              <a:lnSpc>
                <a:spcPct val="110000"/>
              </a:lnSpc>
              <a:spcBef>
                <a:spcPts val="400"/>
              </a:spcBef>
              <a:buClrTx/>
              <a:buSzPct val="85000"/>
              <a:buFont typeface="Lucida Grande"/>
              <a:buChar char="‣"/>
              <a:defRPr sz="1800">
                <a:solidFill>
                  <a:srgbClr val="000000"/>
                </a:solidFill>
                <a:uFillTx/>
              </a:defRPr>
            </a:pPr>
            <a:r>
              <a:rPr lang="en-US" sz="2500" dirty="0">
                <a:solidFill>
                  <a:srgbClr val="000000"/>
                </a:solidFill>
              </a:rPr>
              <a:t>Class overlap is achieved by relaxing the minimization problem or softening the margin</a:t>
            </a:r>
            <a:r>
              <a:rPr lang="en-US" sz="2500" dirty="0" smtClean="0">
                <a:solidFill>
                  <a:srgbClr val="000000"/>
                </a:solidFill>
              </a:rPr>
              <a:t>.</a:t>
            </a:r>
          </a:p>
          <a:p>
            <a:pPr marL="177800" indent="-177800" defTabSz="647700">
              <a:lnSpc>
                <a:spcPct val="110000"/>
              </a:lnSpc>
              <a:spcBef>
                <a:spcPts val="400"/>
              </a:spcBef>
              <a:buClrTx/>
              <a:buSzPct val="85000"/>
              <a:buFont typeface="Lucida Grande"/>
              <a:buChar char="‣"/>
              <a:defRPr sz="1800">
                <a:solidFill>
                  <a:srgbClr val="000000"/>
                </a:solidFill>
                <a:uFillTx/>
              </a:defRPr>
            </a:pPr>
            <a:r>
              <a:rPr lang="en-US" sz="2500" dirty="0">
                <a:solidFill>
                  <a:srgbClr val="000000"/>
                </a:solidFill>
              </a:rPr>
              <a:t>The hyper-parameter C (soft-margin constant) controls the overall complexity by specifying penalty for training error. This is yet another example of regularization.</a:t>
            </a:r>
            <a:endParaRPr lang="en-US" sz="2500" dirty="0">
              <a:uFill>
                <a:solidFill/>
              </a:uFill>
            </a:endParaRPr>
          </a:p>
        </p:txBody>
      </p:sp>
      <p:pic>
        <p:nvPicPr>
          <p:cNvPr id="3" name="Picture 2"/>
          <p:cNvPicPr>
            <a:picLocks noChangeAspect="1"/>
          </p:cNvPicPr>
          <p:nvPr/>
        </p:nvPicPr>
        <p:blipFill>
          <a:blip r:embed="rId3"/>
          <a:stretch>
            <a:fillRect/>
          </a:stretch>
        </p:blipFill>
        <p:spPr>
          <a:xfrm>
            <a:off x="3181459" y="2979257"/>
            <a:ext cx="8356458" cy="4223768"/>
          </a:xfrm>
          <a:prstGeom prst="rect">
            <a:avLst/>
          </a:prstGeom>
        </p:spPr>
      </p:pic>
    </p:spTree>
    <p:extLst>
      <p:ext uri="{BB962C8B-B14F-4D97-AF65-F5344CB8AC3E}">
        <p14:creationId xmlns:p14="http://schemas.microsoft.com/office/powerpoint/2010/main" val="2159986375"/>
      </p:ext>
    </p:extLst>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Nonlinear </a:t>
            </a:r>
            <a:r>
              <a:rPr lang="en-US" sz="2800" b="1" cap="all" spc="-56" dirty="0" err="1" smtClean="0">
                <a:uFill>
                  <a:solidFill/>
                </a:uFill>
              </a:rPr>
              <a:t>svm</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1" y="2014995"/>
            <a:ext cx="11339192"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pl-PL" sz="2500" dirty="0" smtClean="0">
                <a:solidFill>
                  <a:srgbClr val="000000"/>
                </a:solidFill>
              </a:rPr>
              <a:t>At </a:t>
            </a:r>
            <a:r>
              <a:rPr lang="pl-PL" sz="2500" dirty="0" err="1" smtClean="0">
                <a:solidFill>
                  <a:srgbClr val="000000"/>
                </a:solidFill>
              </a:rPr>
              <a:t>its</a:t>
            </a:r>
            <a:r>
              <a:rPr lang="pl-PL" sz="2500" dirty="0" smtClean="0">
                <a:solidFill>
                  <a:srgbClr val="000000"/>
                </a:solidFill>
              </a:rPr>
              <a:t> </a:t>
            </a:r>
            <a:r>
              <a:rPr lang="pl-PL" sz="2500" dirty="0" err="1" smtClean="0">
                <a:solidFill>
                  <a:srgbClr val="000000"/>
                </a:solidFill>
              </a:rPr>
              <a:t>core</a:t>
            </a:r>
            <a:r>
              <a:rPr lang="pl-PL" sz="2500" dirty="0" smtClean="0">
                <a:solidFill>
                  <a:srgbClr val="000000"/>
                </a:solidFill>
              </a:rPr>
              <a:t>, the </a:t>
            </a:r>
            <a:r>
              <a:rPr lang="pl-PL" sz="2500" dirty="0" err="1" smtClean="0">
                <a:solidFill>
                  <a:srgbClr val="000000"/>
                </a:solidFill>
              </a:rPr>
              <a:t>optimization</a:t>
            </a:r>
            <a:r>
              <a:rPr lang="pl-PL" sz="2500" dirty="0" smtClean="0">
                <a:solidFill>
                  <a:srgbClr val="000000"/>
                </a:solidFill>
              </a:rPr>
              <a:t> problem </a:t>
            </a:r>
            <a:r>
              <a:rPr lang="pl-PL" sz="2500" dirty="0" err="1" smtClean="0">
                <a:solidFill>
                  <a:srgbClr val="000000"/>
                </a:solidFill>
              </a:rPr>
              <a:t>only</a:t>
            </a:r>
            <a:r>
              <a:rPr lang="pl-PL" sz="2500" dirty="0" smtClean="0">
                <a:solidFill>
                  <a:srgbClr val="000000"/>
                </a:solidFill>
              </a:rPr>
              <a:t> </a:t>
            </a:r>
            <a:r>
              <a:rPr lang="pl-PL" sz="2500" dirty="0" err="1" smtClean="0">
                <a:solidFill>
                  <a:srgbClr val="000000"/>
                </a:solidFill>
              </a:rPr>
              <a:t>has</a:t>
            </a:r>
            <a:r>
              <a:rPr lang="pl-PL" sz="2500" dirty="0" smtClean="0">
                <a:solidFill>
                  <a:srgbClr val="000000"/>
                </a:solidFill>
              </a:rPr>
              <a:t> x as </a:t>
            </a:r>
            <a:r>
              <a:rPr lang="pl-PL" sz="2500" dirty="0" err="1" smtClean="0">
                <a:solidFill>
                  <a:srgbClr val="000000"/>
                </a:solidFill>
              </a:rPr>
              <a:t>an</a:t>
            </a:r>
            <a:r>
              <a:rPr lang="pl-PL" sz="2500" dirty="0" smtClean="0">
                <a:solidFill>
                  <a:srgbClr val="000000"/>
                </a:solidFill>
              </a:rPr>
              <a:t> </a:t>
            </a:r>
            <a:r>
              <a:rPr lang="pl-PL" sz="2500" dirty="0" err="1" smtClean="0">
                <a:solidFill>
                  <a:srgbClr val="000000"/>
                </a:solidFill>
              </a:rPr>
              <a:t>inner</a:t>
            </a:r>
            <a:r>
              <a:rPr lang="pl-PL" sz="2500" dirty="0" smtClean="0">
                <a:solidFill>
                  <a:srgbClr val="000000"/>
                </a:solidFill>
              </a:rPr>
              <a:t> </a:t>
            </a:r>
            <a:r>
              <a:rPr lang="pl-PL" sz="2500" dirty="0" err="1" smtClean="0">
                <a:solidFill>
                  <a:srgbClr val="000000"/>
                </a:solidFill>
              </a:rPr>
              <a:t>product</a:t>
            </a:r>
            <a:endParaRPr lang="pl-PL" sz="2500" dirty="0">
              <a:solidFill>
                <a:srgbClr val="000000"/>
              </a:solid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pl-PL" sz="2500" dirty="0" smtClean="0">
                <a:solidFill>
                  <a:srgbClr val="000000"/>
                </a:solidFill>
              </a:rPr>
              <a:t>f</a:t>
            </a:r>
            <a:r>
              <a:rPr lang="pl-PL" sz="2500" dirty="0">
                <a:solidFill>
                  <a:srgbClr val="000000"/>
                </a:solidFill>
              </a:rPr>
              <a:t>(x) = </a:t>
            </a:r>
            <a:r>
              <a:rPr lang="pl-PL" sz="2500" dirty="0" err="1">
                <a:solidFill>
                  <a:srgbClr val="000000"/>
                </a:solidFill>
              </a:rPr>
              <a:t>w</a:t>
            </a:r>
            <a:r>
              <a:rPr lang="pl-PL" sz="2500" baseline="30000" dirty="0" err="1" smtClean="0">
                <a:solidFill>
                  <a:srgbClr val="000000"/>
                </a:solidFill>
              </a:rPr>
              <a:t>T</a:t>
            </a:r>
            <a:r>
              <a:rPr lang="pl-PL" sz="2500" dirty="0" smtClean="0">
                <a:solidFill>
                  <a:srgbClr val="000000"/>
                </a:solidFill>
              </a:rPr>
              <a:t> </a:t>
            </a:r>
            <a:r>
              <a:rPr lang="pl-PL" sz="2500" dirty="0">
                <a:solidFill>
                  <a:srgbClr val="000000"/>
                </a:solidFill>
              </a:rPr>
              <a:t>x + </a:t>
            </a:r>
            <a:r>
              <a:rPr lang="pl-PL" sz="2500" dirty="0" smtClean="0">
                <a:solidFill>
                  <a:srgbClr val="000000"/>
                </a:solidFill>
              </a:rPr>
              <a:t>b</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pl-PL" sz="2500" dirty="0" smtClean="0">
                <a:solidFill>
                  <a:srgbClr val="000000"/>
                </a:solidFill>
              </a:rPr>
              <a:t>We </a:t>
            </a:r>
            <a:r>
              <a:rPr lang="pl-PL" sz="2500" dirty="0" err="1" smtClean="0">
                <a:solidFill>
                  <a:srgbClr val="000000"/>
                </a:solidFill>
              </a:rPr>
              <a:t>can</a:t>
            </a:r>
            <a:r>
              <a:rPr lang="pl-PL" sz="2500" dirty="0" smtClean="0">
                <a:solidFill>
                  <a:srgbClr val="000000"/>
                </a:solidFill>
              </a:rPr>
              <a:t> </a:t>
            </a:r>
            <a:r>
              <a:rPr lang="pl-PL" sz="2500" dirty="0" err="1" smtClean="0">
                <a:solidFill>
                  <a:srgbClr val="000000"/>
                </a:solidFill>
              </a:rPr>
              <a:t>replace</a:t>
            </a:r>
            <a:r>
              <a:rPr lang="pl-PL" sz="2500" dirty="0" smtClean="0">
                <a:solidFill>
                  <a:srgbClr val="000000"/>
                </a:solidFill>
              </a:rPr>
              <a:t> </a:t>
            </a:r>
            <a:r>
              <a:rPr lang="pl-PL" sz="2500" dirty="0" err="1" smtClean="0">
                <a:solidFill>
                  <a:srgbClr val="000000"/>
                </a:solidFill>
              </a:rPr>
              <a:t>this</a:t>
            </a:r>
            <a:r>
              <a:rPr lang="pl-PL" sz="2500" dirty="0" smtClean="0">
                <a:solidFill>
                  <a:srgbClr val="000000"/>
                </a:solidFill>
              </a:rPr>
              <a:t> </a:t>
            </a:r>
            <a:r>
              <a:rPr lang="pl-PL" sz="2500" dirty="0" err="1" smtClean="0">
                <a:solidFill>
                  <a:srgbClr val="000000"/>
                </a:solidFill>
              </a:rPr>
              <a:t>inner</a:t>
            </a:r>
            <a:r>
              <a:rPr lang="pl-PL" sz="2500" dirty="0" smtClean="0">
                <a:solidFill>
                  <a:srgbClr val="000000"/>
                </a:solidFill>
              </a:rPr>
              <a:t> </a:t>
            </a:r>
            <a:r>
              <a:rPr lang="pl-PL" sz="2500" dirty="0" err="1" smtClean="0">
                <a:solidFill>
                  <a:srgbClr val="000000"/>
                </a:solidFill>
              </a:rPr>
              <a:t>product</a:t>
            </a:r>
            <a:r>
              <a:rPr lang="pl-PL" sz="2500" dirty="0" smtClean="0">
                <a:solidFill>
                  <a:srgbClr val="000000"/>
                </a:solidFill>
              </a:rPr>
              <a:t> with a </a:t>
            </a:r>
            <a:r>
              <a:rPr lang="pl-PL" sz="2500" dirty="0" err="1" smtClean="0">
                <a:solidFill>
                  <a:srgbClr val="000000"/>
                </a:solidFill>
              </a:rPr>
              <a:t>more</a:t>
            </a:r>
            <a:r>
              <a:rPr lang="pl-PL" sz="2500" dirty="0" smtClean="0">
                <a:solidFill>
                  <a:srgbClr val="000000"/>
                </a:solidFill>
              </a:rPr>
              <a:t> </a:t>
            </a:r>
            <a:r>
              <a:rPr lang="pl-PL" sz="2500" dirty="0" err="1" smtClean="0">
                <a:solidFill>
                  <a:srgbClr val="000000"/>
                </a:solidFill>
              </a:rPr>
              <a:t>complex</a:t>
            </a:r>
            <a:r>
              <a:rPr lang="pl-PL" sz="2500" dirty="0" smtClean="0">
                <a:solidFill>
                  <a:srgbClr val="000000"/>
                </a:solidFill>
              </a:rPr>
              <a:t> </a:t>
            </a:r>
            <a:r>
              <a:rPr lang="pl-PL" sz="2500" dirty="0" err="1" smtClean="0">
                <a:solidFill>
                  <a:srgbClr val="000000"/>
                </a:solidFill>
              </a:rPr>
              <a:t>function</a:t>
            </a:r>
            <a:r>
              <a:rPr lang="pl-PL" sz="2500" dirty="0" smtClean="0">
                <a:solidFill>
                  <a:srgbClr val="000000"/>
                </a:solidFill>
              </a:rPr>
              <a:t>: </a:t>
            </a:r>
            <a:r>
              <a:rPr lang="pl-PL" sz="2500" dirty="0" err="1" smtClean="0">
                <a:solidFill>
                  <a:srgbClr val="000000"/>
                </a:solidFill>
              </a:rPr>
              <a:t>this</a:t>
            </a:r>
            <a:r>
              <a:rPr lang="pl-PL" sz="2500" dirty="0" smtClean="0">
                <a:solidFill>
                  <a:srgbClr val="000000"/>
                </a:solidFill>
              </a:rPr>
              <a:t> </a:t>
            </a:r>
            <a:r>
              <a:rPr lang="pl-PL" sz="2500" dirty="0" err="1" smtClean="0">
                <a:solidFill>
                  <a:srgbClr val="000000"/>
                </a:solidFill>
              </a:rPr>
              <a:t>is</a:t>
            </a:r>
            <a:r>
              <a:rPr lang="pl-PL" sz="2500" dirty="0" smtClean="0">
                <a:solidFill>
                  <a:srgbClr val="000000"/>
                </a:solidFill>
              </a:rPr>
              <a:t> </a:t>
            </a:r>
            <a:r>
              <a:rPr lang="pl-PL" sz="2500" dirty="0" err="1" smtClean="0">
                <a:solidFill>
                  <a:srgbClr val="000000"/>
                </a:solidFill>
              </a:rPr>
              <a:t>called</a:t>
            </a:r>
            <a:r>
              <a:rPr lang="pl-PL" sz="2500" dirty="0" smtClean="0">
                <a:solidFill>
                  <a:srgbClr val="000000"/>
                </a:solidFill>
              </a:rPr>
              <a:t> the </a:t>
            </a:r>
            <a:r>
              <a:rPr lang="pl-PL" sz="2500" dirty="0" err="1" smtClean="0">
                <a:solidFill>
                  <a:srgbClr val="000000"/>
                </a:solidFill>
              </a:rPr>
              <a:t>kernel</a:t>
            </a:r>
            <a:r>
              <a:rPr lang="pl-PL" sz="2500" dirty="0" smtClean="0">
                <a:solidFill>
                  <a:srgbClr val="000000"/>
                </a:solidFill>
              </a:rPr>
              <a:t> trick</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pl-PL" sz="2500" dirty="0" smtClean="0">
                <a:solidFill>
                  <a:srgbClr val="000000"/>
                </a:solidFill>
                <a:uFill>
                  <a:solidFill/>
                </a:uFill>
              </a:rPr>
              <a:t>Popular </a:t>
            </a:r>
            <a:r>
              <a:rPr lang="pl-PL" sz="2500" dirty="0" err="1" smtClean="0">
                <a:solidFill>
                  <a:srgbClr val="000000"/>
                </a:solidFill>
                <a:uFill>
                  <a:solidFill/>
                </a:uFill>
              </a:rPr>
              <a:t>kernels</a:t>
            </a:r>
            <a:r>
              <a:rPr lang="pl-PL" sz="2500" dirty="0" smtClean="0">
                <a:solidFill>
                  <a:srgbClr val="000000"/>
                </a:solidFill>
                <a:uFill>
                  <a:solidFill/>
                </a:uFill>
              </a:rPr>
              <a:t>:</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pl-PL" sz="2500" dirty="0" err="1" smtClean="0">
                <a:solidFill>
                  <a:srgbClr val="000000"/>
                </a:solidFill>
                <a:uFill>
                  <a:solidFill/>
                </a:uFill>
              </a:rPr>
              <a:t>Linear</a:t>
            </a:r>
            <a:r>
              <a:rPr lang="pl-PL" sz="2500" dirty="0" smtClean="0">
                <a:solidFill>
                  <a:srgbClr val="000000"/>
                </a:solidFill>
                <a:uFill>
                  <a:solidFill/>
                </a:uFill>
              </a:rPr>
              <a:t> </a:t>
            </a:r>
            <a:r>
              <a:rPr lang="fr-FR" sz="2500" dirty="0" smtClean="0">
                <a:solidFill>
                  <a:srgbClr val="000000"/>
                </a:solidFill>
                <a:uFill>
                  <a:solidFill/>
                </a:uFill>
              </a:rPr>
              <a:t>k</a:t>
            </a:r>
            <a:r>
              <a:rPr lang="fr-FR" sz="2500" dirty="0">
                <a:solidFill>
                  <a:srgbClr val="000000"/>
                </a:solidFill>
                <a:uFill>
                  <a:solidFill/>
                </a:uFill>
              </a:rPr>
              <a:t>(x, x') = </a:t>
            </a:r>
            <a:r>
              <a:rPr lang="fr-FR" sz="2500" dirty="0" err="1">
                <a:solidFill>
                  <a:srgbClr val="000000"/>
                </a:solidFill>
                <a:uFill>
                  <a:solidFill/>
                </a:uFill>
              </a:rPr>
              <a:t>x^T</a:t>
            </a:r>
            <a:r>
              <a:rPr lang="fr-FR" sz="2500" dirty="0">
                <a:solidFill>
                  <a:srgbClr val="000000"/>
                </a:solidFill>
                <a:uFill>
                  <a:solidFill/>
                </a:uFill>
              </a:rPr>
              <a:t> </a:t>
            </a:r>
            <a:r>
              <a:rPr lang="fr-FR" sz="2500" dirty="0" smtClean="0">
                <a:solidFill>
                  <a:srgbClr val="000000"/>
                </a:solidFill>
                <a:uFill>
                  <a:solidFill/>
                </a:uFill>
              </a:rPr>
              <a:t>x’</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Polynomial </a:t>
            </a:r>
            <a:r>
              <a:rPr lang="fr-FR" sz="2500" dirty="0">
                <a:uFill>
                  <a:solidFill/>
                </a:uFill>
              </a:rPr>
              <a:t>k(x, x') = (</a:t>
            </a:r>
            <a:r>
              <a:rPr lang="fr-FR" sz="2500" dirty="0" err="1">
                <a:uFill>
                  <a:solidFill/>
                </a:uFill>
              </a:rPr>
              <a:t>x^T</a:t>
            </a:r>
            <a:r>
              <a:rPr lang="fr-FR" sz="2500" dirty="0">
                <a:uFill>
                  <a:solidFill/>
                </a:uFill>
              </a:rPr>
              <a:t> x' + 1)^</a:t>
            </a:r>
            <a:r>
              <a:rPr lang="fr-FR" sz="2500" dirty="0" smtClean="0">
                <a:uFill>
                  <a:solidFill/>
                </a:uFill>
              </a:rPr>
              <a:t>d</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Gaussian kernel (radial basis function) </a:t>
            </a:r>
            <a:r>
              <a:rPr lang="fr-FR" sz="2500" dirty="0">
                <a:uFill>
                  <a:solidFill/>
                </a:uFill>
              </a:rPr>
              <a:t>k(x, x') = \</a:t>
            </a:r>
            <a:r>
              <a:rPr lang="fr-FR" sz="2500" dirty="0" err="1">
                <a:uFill>
                  <a:solidFill/>
                </a:uFill>
              </a:rPr>
              <a:t>exp</a:t>
            </a:r>
            <a:r>
              <a:rPr lang="fr-FR" sz="2500" dirty="0">
                <a:uFill>
                  <a:solidFill/>
                </a:uFill>
              </a:rPr>
              <a:t>{(-\gamma||x - x'||^2)}</a:t>
            </a:r>
            <a:endParaRPr lang="en-US" sz="2500" dirty="0">
              <a:uFill>
                <a:solidFill/>
              </a:uFill>
            </a:endParaRPr>
          </a:p>
        </p:txBody>
      </p:sp>
    </p:spTree>
    <p:extLst>
      <p:ext uri="{BB962C8B-B14F-4D97-AF65-F5344CB8AC3E}">
        <p14:creationId xmlns:p14="http://schemas.microsoft.com/office/powerpoint/2010/main" val="4224565763"/>
      </p:ext>
    </p:extLst>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Nonlinear </a:t>
            </a:r>
            <a:r>
              <a:rPr lang="en-US" sz="2800" b="1" cap="all" spc="-56" dirty="0" err="1" smtClean="0">
                <a:uFill>
                  <a:solidFill/>
                </a:uFill>
              </a:rPr>
              <a:t>svm</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pic>
        <p:nvPicPr>
          <p:cNvPr id="2" name="Picture 1"/>
          <p:cNvPicPr>
            <a:picLocks noChangeAspect="1"/>
          </p:cNvPicPr>
          <p:nvPr/>
        </p:nvPicPr>
        <p:blipFill>
          <a:blip r:embed="rId3"/>
          <a:stretch>
            <a:fillRect/>
          </a:stretch>
        </p:blipFill>
        <p:spPr>
          <a:xfrm>
            <a:off x="259553" y="1648903"/>
            <a:ext cx="12745247" cy="4528350"/>
          </a:xfrm>
          <a:prstGeom prst="rect">
            <a:avLst/>
          </a:prstGeom>
        </p:spPr>
      </p:pic>
    </p:spTree>
    <p:extLst>
      <p:ext uri="{BB962C8B-B14F-4D97-AF65-F5344CB8AC3E}">
        <p14:creationId xmlns:p14="http://schemas.microsoft.com/office/powerpoint/2010/main" val="2523451239"/>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Nonlinear </a:t>
            </a:r>
            <a:r>
              <a:rPr lang="en-US" sz="2800" b="1" cap="all" spc="-56" dirty="0" err="1" smtClean="0">
                <a:uFill>
                  <a:solidFill/>
                </a:uFill>
              </a:rPr>
              <a:t>svm</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pic>
        <p:nvPicPr>
          <p:cNvPr id="3" name="Picture 2"/>
          <p:cNvPicPr>
            <a:picLocks noChangeAspect="1"/>
          </p:cNvPicPr>
          <p:nvPr/>
        </p:nvPicPr>
        <p:blipFill>
          <a:blip r:embed="rId3"/>
          <a:stretch>
            <a:fillRect/>
          </a:stretch>
        </p:blipFill>
        <p:spPr>
          <a:xfrm>
            <a:off x="3373561" y="1423782"/>
            <a:ext cx="6060651" cy="5878718"/>
          </a:xfrm>
          <a:prstGeom prst="rect">
            <a:avLst/>
          </a:prstGeom>
        </p:spPr>
      </p:pic>
    </p:spTree>
    <p:extLst>
      <p:ext uri="{BB962C8B-B14F-4D97-AF65-F5344CB8AC3E}">
        <p14:creationId xmlns:p14="http://schemas.microsoft.com/office/powerpoint/2010/main" val="2344306819"/>
      </p:ext>
    </p:extLst>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Remember</a:t>
            </a:r>
            <a:r>
              <a:rPr lang="is-IS" sz="2800" b="1" cap="all" spc="-56" dirty="0" smtClean="0">
                <a:uFill>
                  <a:solidFill/>
                </a:uFill>
              </a:rPr>
              <a:t>…</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1" y="2014995"/>
            <a:ext cx="5945093"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solidFill>
                  <a:srgbClr val="000000"/>
                </a:solidFill>
              </a:rPr>
              <a:t>“SVMs are among the best (and many believe are indeed the best) “off-the-shelf” supervised learning algorithm</a:t>
            </a:r>
            <a:r>
              <a:rPr lang="en-US" sz="2500" dirty="0" smtClean="0">
                <a:solidFill>
                  <a:srgbClr val="000000"/>
                </a:solidFill>
              </a:rPr>
              <a:t>.”</a:t>
            </a:r>
            <a:r>
              <a:rPr lang="en-US" sz="2500" dirty="0">
                <a:solidFill>
                  <a:srgbClr val="000000"/>
                </a:solidFill>
                <a:uFill>
                  <a:solidFill/>
                </a:uFill>
              </a:rPr>
              <a:t> </a:t>
            </a:r>
            <a:r>
              <a:rPr lang="en-US" sz="2500" dirty="0" smtClean="0">
                <a:solidFill>
                  <a:srgbClr val="000000"/>
                </a:solidFill>
                <a:uFill>
                  <a:solidFill/>
                </a:uFill>
              </a:rPr>
              <a:t>  - Andrew Ng</a:t>
            </a:r>
            <a:endParaRPr lang="en-US" sz="2500" dirty="0" smtClean="0">
              <a:solidFill>
                <a:srgbClr val="000000"/>
              </a:solidFill>
            </a:endParaRPr>
          </a:p>
        </p:txBody>
      </p:sp>
      <p:pic>
        <p:nvPicPr>
          <p:cNvPr id="2" name="Picture 1"/>
          <p:cNvPicPr>
            <a:picLocks noChangeAspect="1"/>
          </p:cNvPicPr>
          <p:nvPr/>
        </p:nvPicPr>
        <p:blipFill>
          <a:blip r:embed="rId3"/>
          <a:stretch>
            <a:fillRect/>
          </a:stretch>
        </p:blipFill>
        <p:spPr>
          <a:xfrm>
            <a:off x="7541727" y="1648892"/>
            <a:ext cx="4955074" cy="5076920"/>
          </a:xfrm>
          <a:prstGeom prst="rect">
            <a:avLst/>
          </a:prstGeom>
        </p:spPr>
      </p:pic>
    </p:spTree>
    <p:extLst>
      <p:ext uri="{BB962C8B-B14F-4D97-AF65-F5344CB8AC3E}">
        <p14:creationId xmlns:p14="http://schemas.microsoft.com/office/powerpoint/2010/main" val="2013439857"/>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What is the goal of classification?</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173480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1.) What is classification?</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2.) What are we striving to do?</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3.) What does this look like mathematically/visually?</a:t>
            </a:r>
          </a:p>
        </p:txBody>
      </p:sp>
    </p:spTree>
    <p:extLst>
      <p:ext uri="{BB962C8B-B14F-4D97-AF65-F5344CB8AC3E}">
        <p14:creationId xmlns:p14="http://schemas.microsoft.com/office/powerpoint/2010/main" val="237950328"/>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What is the goal of classification?</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4695927"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Imagine we have read class and blue class, and plotted, they look like this graph.</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is the ideal separation boundary given this distribution?</a:t>
            </a:r>
          </a:p>
        </p:txBody>
      </p:sp>
      <p:pic>
        <p:nvPicPr>
          <p:cNvPr id="2" name="Picture 1"/>
          <p:cNvPicPr>
            <a:picLocks noChangeAspect="1"/>
          </p:cNvPicPr>
          <p:nvPr/>
        </p:nvPicPr>
        <p:blipFill>
          <a:blip r:embed="rId3"/>
          <a:stretch>
            <a:fillRect/>
          </a:stretch>
        </p:blipFill>
        <p:spPr>
          <a:xfrm>
            <a:off x="5330927" y="1320778"/>
            <a:ext cx="7038873" cy="5937820"/>
          </a:xfrm>
          <a:prstGeom prst="rect">
            <a:avLst/>
          </a:prstGeom>
        </p:spPr>
      </p:pic>
    </p:spTree>
    <p:extLst>
      <p:ext uri="{BB962C8B-B14F-4D97-AF65-F5344CB8AC3E}">
        <p14:creationId xmlns:p14="http://schemas.microsoft.com/office/powerpoint/2010/main" val="294485581"/>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What is the goal of classification?</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4695927"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Imagine we have read class and blue class, and plotted, they look like this graph.</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Option 1</a:t>
            </a:r>
          </a:p>
        </p:txBody>
      </p:sp>
      <p:pic>
        <p:nvPicPr>
          <p:cNvPr id="3" name="Picture 2"/>
          <p:cNvPicPr>
            <a:picLocks noChangeAspect="1"/>
          </p:cNvPicPr>
          <p:nvPr/>
        </p:nvPicPr>
        <p:blipFill>
          <a:blip r:embed="rId3"/>
          <a:stretch>
            <a:fillRect/>
          </a:stretch>
        </p:blipFill>
        <p:spPr>
          <a:xfrm>
            <a:off x="5524930" y="1320779"/>
            <a:ext cx="7126738" cy="5981722"/>
          </a:xfrm>
          <a:prstGeom prst="rect">
            <a:avLst/>
          </a:prstGeom>
        </p:spPr>
      </p:pic>
    </p:spTree>
    <p:extLst>
      <p:ext uri="{BB962C8B-B14F-4D97-AF65-F5344CB8AC3E}">
        <p14:creationId xmlns:p14="http://schemas.microsoft.com/office/powerpoint/2010/main" val="1465117014"/>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What is the goal of classification?</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4695927"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Imagine we have read class and blue class, and plotted, they look like this graph.</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Option 2</a:t>
            </a:r>
          </a:p>
        </p:txBody>
      </p:sp>
      <p:pic>
        <p:nvPicPr>
          <p:cNvPr id="2" name="Picture 1"/>
          <p:cNvPicPr>
            <a:picLocks noChangeAspect="1"/>
          </p:cNvPicPr>
          <p:nvPr/>
        </p:nvPicPr>
        <p:blipFill>
          <a:blip r:embed="rId3"/>
          <a:stretch>
            <a:fillRect/>
          </a:stretch>
        </p:blipFill>
        <p:spPr>
          <a:xfrm>
            <a:off x="5524930" y="1320778"/>
            <a:ext cx="7177741" cy="5994817"/>
          </a:xfrm>
          <a:prstGeom prst="rect">
            <a:avLst/>
          </a:prstGeom>
        </p:spPr>
      </p:pic>
    </p:spTree>
    <p:extLst>
      <p:ext uri="{BB962C8B-B14F-4D97-AF65-F5344CB8AC3E}">
        <p14:creationId xmlns:p14="http://schemas.microsoft.com/office/powerpoint/2010/main" val="299684464"/>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What is the goal of classification?</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4695927"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Imagine we have read class and blue class, and plotted, they look like this graph.</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Option 3</a:t>
            </a:r>
          </a:p>
        </p:txBody>
      </p:sp>
      <p:pic>
        <p:nvPicPr>
          <p:cNvPr id="3" name="Picture 2"/>
          <p:cNvPicPr>
            <a:picLocks noChangeAspect="1"/>
          </p:cNvPicPr>
          <p:nvPr/>
        </p:nvPicPr>
        <p:blipFill>
          <a:blip r:embed="rId3"/>
          <a:stretch>
            <a:fillRect/>
          </a:stretch>
        </p:blipFill>
        <p:spPr>
          <a:xfrm>
            <a:off x="5416478" y="1384319"/>
            <a:ext cx="7456839" cy="5894265"/>
          </a:xfrm>
          <a:prstGeom prst="rect">
            <a:avLst/>
          </a:prstGeom>
        </p:spPr>
      </p:pic>
    </p:spTree>
    <p:extLst>
      <p:ext uri="{BB962C8B-B14F-4D97-AF65-F5344CB8AC3E}">
        <p14:creationId xmlns:p14="http://schemas.microsoft.com/office/powerpoint/2010/main" val="925819907"/>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5000" y="73658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What is the goal of classification?</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2014995"/>
            <a:ext cx="12238317"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Which is best?</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pic>
        <p:nvPicPr>
          <p:cNvPr id="3" name="Picture 2"/>
          <p:cNvPicPr>
            <a:picLocks noChangeAspect="1"/>
          </p:cNvPicPr>
          <p:nvPr/>
        </p:nvPicPr>
        <p:blipFill>
          <a:blip r:embed="rId3"/>
          <a:stretch>
            <a:fillRect/>
          </a:stretch>
        </p:blipFill>
        <p:spPr>
          <a:xfrm>
            <a:off x="8750010" y="3431676"/>
            <a:ext cx="4227530" cy="3341655"/>
          </a:xfrm>
          <a:prstGeom prst="rect">
            <a:avLst/>
          </a:prstGeom>
        </p:spPr>
      </p:pic>
      <p:pic>
        <p:nvPicPr>
          <p:cNvPr id="8" name="Picture 7"/>
          <p:cNvPicPr>
            <a:picLocks noChangeAspect="1"/>
          </p:cNvPicPr>
          <p:nvPr/>
        </p:nvPicPr>
        <p:blipFill>
          <a:blip r:embed="rId4"/>
          <a:stretch>
            <a:fillRect/>
          </a:stretch>
        </p:blipFill>
        <p:spPr>
          <a:xfrm>
            <a:off x="4552191" y="3431677"/>
            <a:ext cx="4001046" cy="3341655"/>
          </a:xfrm>
          <a:prstGeom prst="rect">
            <a:avLst/>
          </a:prstGeom>
        </p:spPr>
      </p:pic>
      <p:pic>
        <p:nvPicPr>
          <p:cNvPr id="9" name="Picture 8"/>
          <p:cNvPicPr>
            <a:picLocks noChangeAspect="1"/>
          </p:cNvPicPr>
          <p:nvPr/>
        </p:nvPicPr>
        <p:blipFill>
          <a:blip r:embed="rId5"/>
          <a:stretch>
            <a:fillRect/>
          </a:stretch>
        </p:blipFill>
        <p:spPr>
          <a:xfrm>
            <a:off x="0" y="3340317"/>
            <a:ext cx="4090160" cy="3433015"/>
          </a:xfrm>
          <a:prstGeom prst="rect">
            <a:avLst/>
          </a:prstGeom>
        </p:spPr>
      </p:pic>
      <p:sp>
        <p:nvSpPr>
          <p:cNvPr id="11" name="Shape 68"/>
          <p:cNvSpPr/>
          <p:nvPr/>
        </p:nvSpPr>
        <p:spPr>
          <a:xfrm>
            <a:off x="1358974" y="6620779"/>
            <a:ext cx="1578329" cy="742763"/>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smtClean="0">
                <a:uFill>
                  <a:solidFill/>
                </a:uFill>
              </a:rPr>
              <a:t>Option 1</a:t>
            </a: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sp>
        <p:nvSpPr>
          <p:cNvPr id="12" name="Shape 68"/>
          <p:cNvSpPr/>
          <p:nvPr/>
        </p:nvSpPr>
        <p:spPr>
          <a:xfrm>
            <a:off x="5965733" y="6681299"/>
            <a:ext cx="1578329" cy="742763"/>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Option 2</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sp>
        <p:nvSpPr>
          <p:cNvPr id="13" name="Shape 68"/>
          <p:cNvSpPr/>
          <p:nvPr/>
        </p:nvSpPr>
        <p:spPr>
          <a:xfrm>
            <a:off x="10065169" y="6681300"/>
            <a:ext cx="1578329" cy="742763"/>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Option 3</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p:txBody>
      </p:sp>
    </p:spTree>
    <p:extLst>
      <p:ext uri="{BB962C8B-B14F-4D97-AF65-F5344CB8AC3E}">
        <p14:creationId xmlns:p14="http://schemas.microsoft.com/office/powerpoint/2010/main" val="90351505"/>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PFDinTextCompPro-Regular"/>
        <a:ea typeface="PFDinTextCompPro-Regular"/>
        <a:cs typeface="PFDinTextCompPro-Regular"/>
      </a:majorFont>
      <a:minorFont>
        <a:latin typeface="News706BT-RomanC"/>
        <a:ea typeface="News706BT-RomanC"/>
        <a:cs typeface="News706BT-RomanC"/>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
            <a:srgbClr val="FFFFFF"/>
          </a:buClr>
          <a:buSzTx/>
          <a:buFontTx/>
          <a:buNone/>
          <a:tabLst/>
          <a:defRPr kumimoji="0" sz="54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News706BT-Roman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l" defTabSz="1308100" rtl="0" fontAlgn="auto" latinLnBrk="1" hangingPunct="0">
          <a:lnSpc>
            <a:spcPct val="100000"/>
          </a:lnSpc>
          <a:spcBef>
            <a:spcPts val="0"/>
          </a:spcBef>
          <a:spcAft>
            <a:spcPts val="0"/>
          </a:spcAft>
          <a:buClr>
            <a:srgbClr val="FFFFFF"/>
          </a:buClr>
          <a:buSzTx/>
          <a:buFontTx/>
          <a:buNone/>
          <a:tabLst/>
          <a:defRPr kumimoji="0" sz="2400" b="0" i="0" u="none" strike="noStrike" cap="none" spc="0" normalizeH="0" baseline="0">
            <a:ln>
              <a:noFill/>
            </a:ln>
            <a:solidFill>
              <a:srgbClr val="FFFFFF"/>
            </a:solidFill>
            <a:effectLst/>
            <a:uFill>
              <a:solidFill>
                <a:srgbClr val="FFFFFF"/>
              </a:solidFill>
            </a:uFill>
            <a:latin typeface="+mn-lt"/>
            <a:ea typeface="+mn-ea"/>
            <a:cs typeface="+mn-cs"/>
            <a:sym typeface="News706BT-Roman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PFDinTextCompPro-Regular"/>
        <a:ea typeface="PFDinTextCompPro-Regular"/>
        <a:cs typeface="PFDinTextCompPro-Regular"/>
      </a:majorFont>
      <a:minorFont>
        <a:latin typeface="News706BT-RomanC"/>
        <a:ea typeface="News706BT-RomanC"/>
        <a:cs typeface="News706BT-RomanC"/>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
            <a:srgbClr val="FFFFFF"/>
          </a:buClr>
          <a:buSzTx/>
          <a:buFontTx/>
          <a:buNone/>
          <a:tabLst/>
          <a:defRPr kumimoji="0" sz="54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News706BT-Roman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l" defTabSz="1308100" rtl="0" fontAlgn="auto" latinLnBrk="1" hangingPunct="0">
          <a:lnSpc>
            <a:spcPct val="100000"/>
          </a:lnSpc>
          <a:spcBef>
            <a:spcPts val="0"/>
          </a:spcBef>
          <a:spcAft>
            <a:spcPts val="0"/>
          </a:spcAft>
          <a:buClr>
            <a:srgbClr val="FFFFFF"/>
          </a:buClr>
          <a:buSzTx/>
          <a:buFontTx/>
          <a:buNone/>
          <a:tabLst/>
          <a:defRPr kumimoji="0" sz="2400" b="0" i="0" u="none" strike="noStrike" cap="none" spc="0" normalizeH="0" baseline="0">
            <a:ln>
              <a:noFill/>
            </a:ln>
            <a:solidFill>
              <a:srgbClr val="FFFFFF"/>
            </a:solidFill>
            <a:effectLst/>
            <a:uFill>
              <a:solidFill>
                <a:srgbClr val="FFFFFF"/>
              </a:solidFill>
            </a:uFill>
            <a:latin typeface="+mn-lt"/>
            <a:ea typeface="+mn-ea"/>
            <a:cs typeface="+mn-cs"/>
            <a:sym typeface="News706BT-Roman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16970</TotalTime>
  <Words>1514</Words>
  <Application>Microsoft Macintosh PowerPoint</Application>
  <PresentationFormat>Custom</PresentationFormat>
  <Paragraphs>196</Paragraphs>
  <Slides>35</Slides>
  <Notes>32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Helvetica</vt:lpstr>
      <vt:lpstr>Lucida Grande</vt:lpstr>
      <vt:lpstr>News706BT-RomanC</vt:lpstr>
      <vt:lpstr>PFDinTextCompPro-Regular</vt:lpstr>
      <vt:lpstr>Wingdings</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Joseph Nelson</cp:lastModifiedBy>
  <cp:revision>76</cp:revision>
  <cp:lastPrinted>2016-12-15T19:39:37Z</cp:lastPrinted>
  <dcterms:modified xsi:type="dcterms:W3CDTF">2016-12-17T21:05:57Z</dcterms:modified>
</cp:coreProperties>
</file>